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71" r:id="rId1"/>
  </p:sldMasterIdLst>
  <p:sldIdLst>
    <p:sldId id="256" r:id="rId2"/>
    <p:sldId id="257" r:id="rId3"/>
    <p:sldId id="396" r:id="rId4"/>
    <p:sldId id="395" r:id="rId5"/>
    <p:sldId id="397" r:id="rId6"/>
    <p:sldId id="398" r:id="rId7"/>
    <p:sldId id="399" r:id="rId8"/>
    <p:sldId id="401" r:id="rId9"/>
    <p:sldId id="400" r:id="rId10"/>
    <p:sldId id="402" r:id="rId11"/>
    <p:sldId id="404" r:id="rId12"/>
    <p:sldId id="405" r:id="rId13"/>
    <p:sldId id="403" r:id="rId14"/>
    <p:sldId id="406" r:id="rId15"/>
    <p:sldId id="408" r:id="rId16"/>
    <p:sldId id="407" r:id="rId17"/>
    <p:sldId id="410" r:id="rId18"/>
    <p:sldId id="411" r:id="rId19"/>
    <p:sldId id="412" r:id="rId20"/>
    <p:sldId id="413" r:id="rId21"/>
    <p:sldId id="414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9" r:id="rId31"/>
    <p:sldId id="430" r:id="rId32"/>
    <p:sldId id="431" r:id="rId33"/>
    <p:sldId id="432" r:id="rId34"/>
    <p:sldId id="433" r:id="rId35"/>
    <p:sldId id="466" r:id="rId36"/>
    <p:sldId id="434" r:id="rId37"/>
    <p:sldId id="439" r:id="rId38"/>
    <p:sldId id="438" r:id="rId39"/>
    <p:sldId id="440" r:id="rId40"/>
    <p:sldId id="441" r:id="rId41"/>
    <p:sldId id="442" r:id="rId42"/>
    <p:sldId id="444" r:id="rId43"/>
    <p:sldId id="445" r:id="rId44"/>
    <p:sldId id="447" r:id="rId45"/>
    <p:sldId id="464" r:id="rId46"/>
    <p:sldId id="448" r:id="rId47"/>
    <p:sldId id="451" r:id="rId48"/>
    <p:sldId id="452" r:id="rId49"/>
    <p:sldId id="453" r:id="rId50"/>
    <p:sldId id="456" r:id="rId51"/>
    <p:sldId id="458" r:id="rId52"/>
    <p:sldId id="572" r:id="rId53"/>
    <p:sldId id="581" r:id="rId54"/>
    <p:sldId id="575" r:id="rId55"/>
    <p:sldId id="576" r:id="rId56"/>
    <p:sldId id="577" r:id="rId57"/>
    <p:sldId id="578" r:id="rId58"/>
    <p:sldId id="579" r:id="rId59"/>
    <p:sldId id="580" r:id="rId60"/>
    <p:sldId id="574" r:id="rId61"/>
    <p:sldId id="582" r:id="rId62"/>
    <p:sldId id="583" r:id="rId63"/>
    <p:sldId id="467" r:id="rId64"/>
    <p:sldId id="463" r:id="rId65"/>
    <p:sldId id="465" r:id="rId66"/>
    <p:sldId id="468" r:id="rId67"/>
    <p:sldId id="469" r:id="rId68"/>
    <p:sldId id="470" r:id="rId69"/>
    <p:sldId id="487" r:id="rId70"/>
    <p:sldId id="489" r:id="rId71"/>
    <p:sldId id="497" r:id="rId72"/>
    <p:sldId id="491" r:id="rId73"/>
    <p:sldId id="493" r:id="rId74"/>
    <p:sldId id="496" r:id="rId75"/>
    <p:sldId id="494" r:id="rId76"/>
    <p:sldId id="498" r:id="rId77"/>
    <p:sldId id="500" r:id="rId78"/>
    <p:sldId id="488" r:id="rId79"/>
    <p:sldId id="506" r:id="rId80"/>
    <p:sldId id="499" r:id="rId81"/>
    <p:sldId id="507" r:id="rId82"/>
    <p:sldId id="501" r:id="rId83"/>
    <p:sldId id="502" r:id="rId84"/>
    <p:sldId id="503" r:id="rId85"/>
    <p:sldId id="509" r:id="rId86"/>
    <p:sldId id="508" r:id="rId87"/>
    <p:sldId id="510" r:id="rId88"/>
    <p:sldId id="519" r:id="rId89"/>
    <p:sldId id="520" r:id="rId90"/>
    <p:sldId id="521" r:id="rId91"/>
    <p:sldId id="588" r:id="rId92"/>
    <p:sldId id="512" r:id="rId93"/>
    <p:sldId id="535" r:id="rId94"/>
    <p:sldId id="536" r:id="rId95"/>
    <p:sldId id="537" r:id="rId96"/>
    <p:sldId id="539" r:id="rId97"/>
    <p:sldId id="538" r:id="rId98"/>
    <p:sldId id="540" r:id="rId99"/>
    <p:sldId id="542" r:id="rId100"/>
    <p:sldId id="541" r:id="rId101"/>
    <p:sldId id="504" r:id="rId102"/>
    <p:sldId id="543" r:id="rId103"/>
    <p:sldId id="544" r:id="rId104"/>
    <p:sldId id="545" r:id="rId105"/>
    <p:sldId id="546" r:id="rId106"/>
    <p:sldId id="548" r:id="rId107"/>
    <p:sldId id="555" r:id="rId108"/>
    <p:sldId id="549" r:id="rId109"/>
    <p:sldId id="550" r:id="rId110"/>
    <p:sldId id="551" r:id="rId111"/>
    <p:sldId id="552" r:id="rId112"/>
    <p:sldId id="553" r:id="rId113"/>
    <p:sldId id="554" r:id="rId114"/>
    <p:sldId id="556" r:id="rId115"/>
    <p:sldId id="557" r:id="rId116"/>
    <p:sldId id="570" r:id="rId117"/>
    <p:sldId id="571" r:id="rId118"/>
    <p:sldId id="558" r:id="rId119"/>
    <p:sldId id="559" r:id="rId120"/>
    <p:sldId id="562" r:id="rId121"/>
    <p:sldId id="564" r:id="rId122"/>
    <p:sldId id="566" r:id="rId123"/>
    <p:sldId id="560" r:id="rId124"/>
    <p:sldId id="561" r:id="rId125"/>
    <p:sldId id="567" r:id="rId126"/>
    <p:sldId id="568" r:id="rId127"/>
    <p:sldId id="584" r:id="rId128"/>
    <p:sldId id="569" r:id="rId129"/>
    <p:sldId id="585" r:id="rId130"/>
    <p:sldId id="586" r:id="rId131"/>
    <p:sldId id="587" r:id="rId1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6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868" y="804672"/>
            <a:ext cx="5771052" cy="52486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ourier New" panose="02070309020205020404" pitchFamily="49" charset="0"/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6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6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200" b="1" i="0" baseline="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9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4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9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1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6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8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4" y="2638044"/>
            <a:ext cx="4599180" cy="321781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4" y="2638044"/>
            <a:ext cx="4597540" cy="321781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latin typeface="Courier New" panose="02070309020205020404" pitchFamily="49" charset="0"/>
              </a:defRPr>
            </a:lvl1pPr>
            <a:lvl2pPr marL="228600" indent="0">
              <a:spcBef>
                <a:spcPts val="0"/>
              </a:spcBef>
              <a:buFontTx/>
              <a:buNone/>
              <a:defRPr/>
            </a:lvl2pPr>
            <a:lvl3pPr marL="457200" indent="0">
              <a:spcBef>
                <a:spcPts val="0"/>
              </a:spcBef>
              <a:buFontTx/>
              <a:buNone/>
              <a:defRPr/>
            </a:lvl3pPr>
            <a:lvl4pPr marL="685800" indent="0">
              <a:spcBef>
                <a:spcPts val="0"/>
              </a:spcBef>
              <a:buFontTx/>
              <a:buNone/>
              <a:defRPr/>
            </a:lvl4pPr>
            <a:lvl5pPr marL="9144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7" y="3143250"/>
            <a:ext cx="4270249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3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6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102098" cy="6858000"/>
          </a:xfr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30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7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2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3" r:id="rId10"/>
    <p:sldLayoutId id="2147484485" r:id="rId11"/>
    <p:sldLayoutId id="2147484481" r:id="rId12"/>
    <p:sldLayoutId id="2147484482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other/mult-pkg/seminars/#Stata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stats.idre.ucla.edu/stat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.idre.ucla.edu/other/annotatedoutput/" TargetMode="External"/><Relationship Id="rId5" Type="http://schemas.openxmlformats.org/officeDocument/2006/relationships/hyperlink" Target="https://stats.idre.ucla.edu/other/dae/" TargetMode="External"/><Relationship Id="rId4" Type="http://schemas.openxmlformats.org/officeDocument/2006/relationships/hyperlink" Target="https://stats.idre.ucla.edu/stata/modul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support/faqs/" TargetMode="External"/><Relationship Id="rId2" Type="http://schemas.openxmlformats.org/officeDocument/2006/relationships/hyperlink" Target="https://www.youtube.com/channel/UCVk4G4nEtBS4tLOyHqustD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center.github.io/StataTraining/portfolio/01_resource/" TargetMode="Externa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cla.edu/clicc/software" TargetMode="External"/><Relationship Id="rId2" Type="http://schemas.openxmlformats.org/officeDocument/2006/relationships/hyperlink" Target="https://www.stata.com/order/new/edu/gradplans/campus-gradp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ucla/where-can-i-run-stata-how-can-i-get-my-own-copy-of-stata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stata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UCLA IDRE STATISTICAL CONSULTING GROUP</a:t>
            </a:r>
          </a:p>
          <a:p>
            <a:r>
              <a:rPr lang="en-US" dirty="0" smtClean="0"/>
              <a:t>ANDY LIN</a:t>
            </a:r>
          </a:p>
          <a:p>
            <a:r>
              <a:rPr lang="en-US" dirty="0" smtClean="0"/>
              <a:t>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window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-1401"/>
          <a:stretch/>
        </p:blipFill>
        <p:spPr>
          <a:xfrm>
            <a:off x="5547361" y="469842"/>
            <a:ext cx="6126480" cy="58172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Once you have data loaded, variables in the dataset will be listed with their labels in the order they appear on the dataset</a:t>
            </a:r>
          </a:p>
          <a:p>
            <a:r>
              <a:rPr lang="en-US" dirty="0" smtClean="0"/>
              <a:t>Clicking on a variable name will cause its description to appear in the Properties Window</a:t>
            </a:r>
          </a:p>
          <a:p>
            <a:r>
              <a:rPr lang="en-US" dirty="0" smtClean="0"/>
              <a:t>Double-clicking on a variable name will cause it to appear in the Command Window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62473" y="600364"/>
            <a:ext cx="2678546" cy="2949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by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often want to perform data processing and statistical methods by group</a:t>
            </a:r>
          </a:p>
          <a:p>
            <a:pPr lvl="1"/>
            <a:r>
              <a:rPr lang="en-US" dirty="0" smtClean="0"/>
              <a:t>Estimate means of a variable across groups</a:t>
            </a:r>
          </a:p>
          <a:p>
            <a:pPr lvl="1"/>
            <a:r>
              <a:rPr lang="en-US" dirty="0" smtClean="0"/>
              <a:t>Rank along a variable within groups</a:t>
            </a:r>
          </a:p>
          <a:p>
            <a:pPr lvl="1"/>
            <a:r>
              <a:rPr lang="en-US" dirty="0" smtClean="0"/>
              <a:t>Graph by group</a:t>
            </a:r>
          </a:p>
          <a:p>
            <a:r>
              <a:rPr lang="en-US" dirty="0" smtClean="0"/>
              <a:t>We can precede many Stata commands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/>
              <a:t>to execute the command separately for each combination of levels of variables in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Stata will want the data sorted by the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/>
              <a:t> before executing a command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Stata provides the shortcut syntax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bysort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cs typeface="Courier New" panose="02070309020205020404" pitchFamily="49" charset="0"/>
              </a:rPr>
              <a:t>, which will sort first then execute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by-group operations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Summarizing a variable’s distribution by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 summarizing a variable by gender</a:t>
            </a:r>
          </a:p>
          <a:p>
            <a:r>
              <a:rPr lang="en-US" dirty="0" err="1"/>
              <a:t>bysort</a:t>
            </a:r>
            <a:r>
              <a:rPr lang="en-US" dirty="0"/>
              <a:t> female: summarize </a:t>
            </a:r>
            <a:r>
              <a:rPr lang="en-US" dirty="0" smtClean="0"/>
              <a:t>write</a:t>
            </a:r>
          </a:p>
          <a:p>
            <a:endParaRPr lang="en-US" dirty="0"/>
          </a:p>
          <a:p>
            <a:endParaRPr lang="en-US" sz="800" dirty="0"/>
          </a:p>
          <a:p>
            <a:r>
              <a:rPr lang="en-US" sz="800" dirty="0" smtClean="0"/>
              <a:t>-------------------------------------------------------------------------</a:t>
            </a:r>
            <a:endParaRPr lang="en-US" sz="800" dirty="0"/>
          </a:p>
          <a:p>
            <a:r>
              <a:rPr lang="en-US" sz="800" dirty="0"/>
              <a:t>-&gt; female = 0</a:t>
            </a:r>
          </a:p>
          <a:p>
            <a:endParaRPr lang="en-US" sz="800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write |         91    50.12088    10.30516         31         67</a:t>
            </a:r>
          </a:p>
          <a:p>
            <a:endParaRPr lang="en-US" sz="800" dirty="0"/>
          </a:p>
          <a:p>
            <a:r>
              <a:rPr lang="en-US" sz="800" dirty="0" smtClean="0"/>
              <a:t>-------------------------------------------------------------------------</a:t>
            </a:r>
            <a:endParaRPr lang="en-US" sz="800" dirty="0"/>
          </a:p>
          <a:p>
            <a:r>
              <a:rPr lang="en-US" sz="800" dirty="0"/>
              <a:t>-&gt; female = 1</a:t>
            </a:r>
          </a:p>
          <a:p>
            <a:endParaRPr lang="en-US" sz="800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write |        109    54.99083    8.133715         35         67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35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by-group operations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Two-way frequencies by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2-way frequencies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bysort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</a:t>
            </a:r>
            <a:r>
              <a:rPr lang="en-US" dirty="0">
                <a:solidFill>
                  <a:schemeClr val="tx1"/>
                </a:solidFill>
              </a:rPr>
              <a:t>: tab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 female</a:t>
            </a:r>
          </a:p>
          <a:p>
            <a:endParaRPr lang="en-US" sz="800" dirty="0"/>
          </a:p>
          <a:p>
            <a:endParaRPr lang="en-US" sz="900" dirty="0" smtClean="0"/>
          </a:p>
          <a:p>
            <a:r>
              <a:rPr lang="en-US" sz="900" dirty="0" smtClean="0"/>
              <a:t>-------------------------------------------------------------------------</a:t>
            </a:r>
            <a:endParaRPr lang="en-US" sz="900" dirty="0"/>
          </a:p>
          <a:p>
            <a:r>
              <a:rPr lang="en-US" sz="900" dirty="0"/>
              <a:t>-&gt; </a:t>
            </a:r>
            <a:r>
              <a:rPr lang="en-US" sz="900" dirty="0" err="1"/>
              <a:t>ses</a:t>
            </a:r>
            <a:r>
              <a:rPr lang="en-US" sz="900" dirty="0"/>
              <a:t> = middle</a:t>
            </a:r>
          </a:p>
          <a:p>
            <a:endParaRPr lang="en-US" sz="900" dirty="0"/>
          </a:p>
          <a:p>
            <a:r>
              <a:rPr lang="en-US" sz="900" dirty="0"/>
              <a:t>           |        female</a:t>
            </a:r>
          </a:p>
          <a:p>
            <a:r>
              <a:rPr lang="en-US" sz="900" dirty="0"/>
              <a:t>      </a:t>
            </a:r>
            <a:r>
              <a:rPr lang="en-US" sz="900" dirty="0" err="1"/>
              <a:t>prog</a:t>
            </a:r>
            <a:r>
              <a:rPr lang="en-US" sz="900" dirty="0"/>
              <a:t> |         0          1 |     Total</a:t>
            </a:r>
          </a:p>
          <a:p>
            <a:r>
              <a:rPr lang="en-US" sz="900" dirty="0"/>
              <a:t>-----------+----------------------+----------</a:t>
            </a:r>
          </a:p>
          <a:p>
            <a:r>
              <a:rPr lang="en-US" sz="900" dirty="0"/>
              <a:t>  academic |        22         22 |        44 </a:t>
            </a:r>
          </a:p>
          <a:p>
            <a:r>
              <a:rPr lang="en-US" sz="900" dirty="0"/>
              <a:t>   general |        10         10 |        20 </a:t>
            </a:r>
          </a:p>
          <a:p>
            <a:r>
              <a:rPr lang="en-US" sz="900" dirty="0"/>
              <a:t>    </a:t>
            </a:r>
            <a:r>
              <a:rPr lang="en-US" sz="900" dirty="0" err="1"/>
              <a:t>vocati</a:t>
            </a:r>
            <a:r>
              <a:rPr lang="en-US" sz="900" dirty="0"/>
              <a:t> |        15         16 |        31 </a:t>
            </a:r>
          </a:p>
          <a:p>
            <a:r>
              <a:rPr lang="en-US" sz="900" dirty="0"/>
              <a:t>-----------+----------------------+----------</a:t>
            </a:r>
          </a:p>
          <a:p>
            <a:r>
              <a:rPr lang="en-US" sz="900" dirty="0"/>
              <a:t>     Total |        47         48 |        95 </a:t>
            </a:r>
          </a:p>
          <a:p>
            <a:endParaRPr lang="en-US" sz="900" dirty="0"/>
          </a:p>
          <a:p>
            <a:r>
              <a:rPr lang="en-US" sz="900" dirty="0" smtClean="0"/>
              <a:t>-------------------------------------------------------------------------</a:t>
            </a:r>
            <a:endParaRPr lang="en-US" sz="900" dirty="0"/>
          </a:p>
          <a:p>
            <a:r>
              <a:rPr lang="en-US" sz="900" dirty="0"/>
              <a:t>-&gt; </a:t>
            </a:r>
            <a:r>
              <a:rPr lang="en-US" sz="900" dirty="0" err="1"/>
              <a:t>ses</a:t>
            </a:r>
            <a:r>
              <a:rPr lang="en-US" sz="900" dirty="0"/>
              <a:t> = high</a:t>
            </a:r>
          </a:p>
          <a:p>
            <a:endParaRPr lang="en-US" sz="900" dirty="0"/>
          </a:p>
          <a:p>
            <a:r>
              <a:rPr lang="en-US" sz="900" dirty="0"/>
              <a:t>           |        female</a:t>
            </a:r>
          </a:p>
          <a:p>
            <a:r>
              <a:rPr lang="en-US" sz="900" dirty="0"/>
              <a:t>      </a:t>
            </a:r>
            <a:r>
              <a:rPr lang="en-US" sz="900" dirty="0" err="1"/>
              <a:t>prog</a:t>
            </a:r>
            <a:r>
              <a:rPr lang="en-US" sz="900" dirty="0"/>
              <a:t> |         0          1 |     Total</a:t>
            </a:r>
          </a:p>
          <a:p>
            <a:r>
              <a:rPr lang="en-US" sz="900" dirty="0"/>
              <a:t>-----------+----------------------+----------</a:t>
            </a:r>
          </a:p>
          <a:p>
            <a:r>
              <a:rPr lang="en-US" sz="900" dirty="0"/>
              <a:t>  academic |        21         21 |        42 </a:t>
            </a:r>
          </a:p>
          <a:p>
            <a:r>
              <a:rPr lang="en-US" sz="900" dirty="0"/>
              <a:t>   general |         4          5 |         9 </a:t>
            </a:r>
          </a:p>
          <a:p>
            <a:r>
              <a:rPr lang="en-US" sz="900" dirty="0"/>
              <a:t>    </a:t>
            </a:r>
            <a:r>
              <a:rPr lang="en-US" sz="900" dirty="0" err="1"/>
              <a:t>vocati</a:t>
            </a:r>
            <a:r>
              <a:rPr lang="en-US" sz="900" dirty="0"/>
              <a:t> |         4          3 |         7 </a:t>
            </a:r>
          </a:p>
          <a:p>
            <a:r>
              <a:rPr lang="en-US" sz="900" dirty="0"/>
              <a:t>-----------+----------------------+----------</a:t>
            </a:r>
          </a:p>
          <a:p>
            <a:r>
              <a:rPr lang="en-US" sz="900" dirty="0"/>
              <a:t>     Total |        29         29 |        58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57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by-group operations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variable of means by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mean of math by program</a:t>
            </a:r>
          </a:p>
          <a:p>
            <a:r>
              <a:rPr lang="en-US" dirty="0" err="1">
                <a:solidFill>
                  <a:schemeClr val="tx1"/>
                </a:solidFill>
              </a:rPr>
              <a:t>bysort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egen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meanmath</a:t>
            </a:r>
            <a:r>
              <a:rPr lang="en-US" dirty="0">
                <a:solidFill>
                  <a:schemeClr val="tx1"/>
                </a:solidFill>
              </a:rPr>
              <a:t> = mean(math)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meanmath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sz="9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       |             </a:t>
            </a:r>
            <a:r>
              <a:rPr lang="en-US" sz="1000" dirty="0" err="1"/>
              <a:t>meanmath</a:t>
            </a:r>
            <a:endParaRPr lang="en-US" sz="1000" dirty="0"/>
          </a:p>
          <a:p>
            <a:r>
              <a:rPr lang="en-US" sz="1000" dirty="0"/>
              <a:t>      </a:t>
            </a:r>
            <a:r>
              <a:rPr lang="en-US" sz="1000" dirty="0" err="1"/>
              <a:t>prog</a:t>
            </a:r>
            <a:r>
              <a:rPr lang="en-US" sz="1000" dirty="0"/>
              <a:t> |     46.42   50.02222   56.73333 |     Total</a:t>
            </a:r>
          </a:p>
          <a:p>
            <a:r>
              <a:rPr lang="en-US" sz="1000" dirty="0"/>
              <a:t>-----------+---------------------------------+----------</a:t>
            </a:r>
          </a:p>
          <a:p>
            <a:r>
              <a:rPr lang="en-US" sz="1000" dirty="0"/>
              <a:t>  academic |         0          0        105 |       105 </a:t>
            </a:r>
          </a:p>
          <a:p>
            <a:r>
              <a:rPr lang="en-US" sz="1000" dirty="0"/>
              <a:t>   general |         0         45          0 |        45 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vocati</a:t>
            </a:r>
            <a:r>
              <a:rPr lang="en-US" sz="1000" dirty="0"/>
              <a:t> |        50          0          0 |        50 </a:t>
            </a:r>
          </a:p>
          <a:p>
            <a:r>
              <a:rPr lang="en-US" sz="1000" dirty="0"/>
              <a:t>-----------+---------------------------------+----------</a:t>
            </a:r>
          </a:p>
          <a:p>
            <a:r>
              <a:rPr lang="en-US" sz="1000" dirty="0"/>
              <a:t>     Total |        50         45        105 |       200 </a:t>
            </a:r>
          </a:p>
        </p:txBody>
      </p:sp>
    </p:spTree>
    <p:extLst>
      <p:ext uri="{BB962C8B-B14F-4D97-AF65-F5344CB8AC3E}">
        <p14:creationId xmlns:p14="http://schemas.microsoft.com/office/powerpoint/2010/main" val="2577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by-group operations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along a variable by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rank based on math by program</a:t>
            </a:r>
          </a:p>
          <a:p>
            <a:r>
              <a:rPr lang="en-US" dirty="0" err="1">
                <a:solidFill>
                  <a:schemeClr val="tx1"/>
                </a:solidFill>
              </a:rPr>
              <a:t>bysort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egen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mathrank</a:t>
            </a:r>
            <a:r>
              <a:rPr lang="en-US" dirty="0">
                <a:solidFill>
                  <a:schemeClr val="tx1"/>
                </a:solidFill>
              </a:rPr>
              <a:t> = rank(math)</a:t>
            </a:r>
          </a:p>
          <a:p>
            <a:r>
              <a:rPr lang="en-US" dirty="0">
                <a:solidFill>
                  <a:srgbClr val="00B050"/>
                </a:solidFill>
              </a:rPr>
              <a:t>* get lowest math score in each program</a:t>
            </a:r>
          </a:p>
          <a:p>
            <a:r>
              <a:rPr lang="en-US" dirty="0">
                <a:solidFill>
                  <a:schemeClr val="tx1"/>
                </a:solidFill>
              </a:rPr>
              <a:t>li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 math if </a:t>
            </a:r>
            <a:r>
              <a:rPr lang="en-US" dirty="0" err="1" smtClean="0">
                <a:solidFill>
                  <a:schemeClr val="tx1"/>
                </a:solidFill>
              </a:rPr>
              <a:t>mathrank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==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+-----------------+</a:t>
            </a:r>
          </a:p>
          <a:p>
            <a:r>
              <a:rPr lang="en-US" dirty="0">
                <a:solidFill>
                  <a:schemeClr val="tx1"/>
                </a:solidFill>
              </a:rPr>
              <a:t>     |    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   math |</a:t>
            </a:r>
          </a:p>
          <a:p>
            <a:r>
              <a:rPr lang="en-US" dirty="0">
                <a:solidFill>
                  <a:schemeClr val="tx1"/>
                </a:solidFill>
              </a:rPr>
              <a:t>     |-----------------|</a:t>
            </a:r>
          </a:p>
          <a:p>
            <a:r>
              <a:rPr lang="en-US" dirty="0">
                <a:solidFill>
                  <a:schemeClr val="tx1"/>
                </a:solidFill>
              </a:rPr>
              <a:t> 83. | academic     38 |</a:t>
            </a:r>
          </a:p>
          <a:p>
            <a:r>
              <a:rPr lang="en-US" dirty="0">
                <a:solidFill>
                  <a:schemeClr val="tx1"/>
                </a:solidFill>
              </a:rPr>
              <a:t>142. |  general     35 |</a:t>
            </a:r>
          </a:p>
          <a:p>
            <a:r>
              <a:rPr lang="en-US" dirty="0">
                <a:solidFill>
                  <a:schemeClr val="tx1"/>
                </a:solidFill>
              </a:rPr>
              <a:t>166. |   </a:t>
            </a:r>
            <a:r>
              <a:rPr lang="en-US" dirty="0" err="1">
                <a:solidFill>
                  <a:schemeClr val="tx1"/>
                </a:solidFill>
              </a:rPr>
              <a:t>vocati</a:t>
            </a:r>
            <a:r>
              <a:rPr lang="en-US" dirty="0">
                <a:solidFill>
                  <a:schemeClr val="tx1"/>
                </a:solidFill>
              </a:rPr>
              <a:t>     33 |</a:t>
            </a:r>
          </a:p>
          <a:p>
            <a:r>
              <a:rPr lang="en-US" dirty="0">
                <a:solidFill>
                  <a:schemeClr val="tx1"/>
                </a:solidFill>
              </a:rPr>
              <a:t>     +-----------------+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by-group operations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Histograms</a:t>
            </a:r>
            <a:r>
              <a:rPr lang="en-US" dirty="0"/>
              <a:t> </a:t>
            </a:r>
            <a:r>
              <a:rPr lang="en-US" dirty="0" smtClean="0"/>
              <a:t>by group</a:t>
            </a:r>
          </a:p>
          <a:p>
            <a:r>
              <a:rPr lang="en-US" dirty="0" smtClean="0"/>
              <a:t>For graphs,  we cannot 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/>
              <a:t>prefix</a:t>
            </a:r>
          </a:p>
          <a:p>
            <a:r>
              <a:rPr lang="en-US" dirty="0" smtClean="0"/>
              <a:t>Instead, we specify it as an option:</a:t>
            </a:r>
          </a:p>
          <a:p>
            <a:pPr lvl="1"/>
            <a:r>
              <a:rPr lang="en-US" dirty="0" smtClean="0"/>
              <a:t>Syntax: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graphcommand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by(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histograms of write by gender</a:t>
            </a:r>
          </a:p>
          <a:p>
            <a:r>
              <a:rPr lang="en-US" dirty="0">
                <a:solidFill>
                  <a:srgbClr val="00B050"/>
                </a:solidFill>
              </a:rPr>
              <a:t>* notice that by is now an option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hist</a:t>
            </a:r>
            <a:r>
              <a:rPr lang="en-US" dirty="0">
                <a:solidFill>
                  <a:schemeClr val="tx1"/>
                </a:solidFill>
              </a:rPr>
              <a:t> write, by(female)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98" y="3338874"/>
            <a:ext cx="3463766" cy="25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statistical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continuous, normally distributed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ci means	</a:t>
            </a:r>
            <a:r>
              <a:rPr lang="en-US" dirty="0" smtClean="0"/>
              <a:t>confidence intervals for means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err="1" smtClean="0"/>
              <a:t>ttest</a:t>
            </a:r>
            <a:r>
              <a:rPr lang="en-US" b="1" dirty="0" smtClean="0"/>
              <a:t>		</a:t>
            </a:r>
            <a:r>
              <a:rPr lang="en-US" dirty="0" smtClean="0"/>
              <a:t>t-tests</a:t>
            </a:r>
          </a:p>
          <a:p>
            <a:endParaRPr lang="en-US" dirty="0"/>
          </a:p>
          <a:p>
            <a:r>
              <a:rPr lang="en-US" b="1" dirty="0" err="1" smtClean="0"/>
              <a:t>anova</a:t>
            </a:r>
            <a:r>
              <a:rPr lang="en-US" b="1" dirty="0" smtClean="0"/>
              <a:t>		</a:t>
            </a:r>
            <a:r>
              <a:rPr lang="en-US" dirty="0" smtClean="0"/>
              <a:t>analysis of variance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correlate	</a:t>
            </a:r>
            <a:r>
              <a:rPr lang="en-US" dirty="0" smtClean="0"/>
              <a:t>correlation matrices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regress		</a:t>
            </a:r>
            <a:r>
              <a:rPr lang="en-US" dirty="0" smtClean="0"/>
              <a:t>linear regression</a:t>
            </a:r>
          </a:p>
          <a:p>
            <a:endParaRPr lang="en-US" dirty="0"/>
          </a:p>
          <a:p>
            <a:r>
              <a:rPr lang="en-US" b="1" dirty="0" smtClean="0"/>
              <a:t>predict		</a:t>
            </a:r>
            <a:r>
              <a:rPr lang="en-US" dirty="0" smtClean="0"/>
              <a:t>model predictions</a:t>
            </a:r>
          </a:p>
          <a:p>
            <a:endParaRPr lang="en-US" dirty="0"/>
          </a:p>
          <a:p>
            <a:r>
              <a:rPr lang="en-US" b="1" dirty="0" smtClean="0"/>
              <a:t>test		</a:t>
            </a:r>
            <a:r>
              <a:rPr lang="en-US" dirty="0" smtClean="0"/>
              <a:t>test of linear combinations of</a:t>
            </a:r>
          </a:p>
          <a:p>
            <a:r>
              <a:rPr lang="en-US" dirty="0"/>
              <a:t>	</a:t>
            </a:r>
            <a:r>
              <a:rPr lang="en-US" dirty="0" smtClean="0"/>
              <a:t>	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and confidence intervals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Confidence intervals express a range of plausible values for a population statistic, such as the mean of a variable, consistent with the sample data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US" dirty="0" smtClean="0"/>
              <a:t> command provides a 95% confidence interval, as do many other commands</a:t>
            </a:r>
          </a:p>
          <a:p>
            <a:r>
              <a:rPr lang="en-US" dirty="0" smtClean="0"/>
              <a:t>We can change the confidence level of the interval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 means</a:t>
            </a:r>
            <a:r>
              <a:rPr lang="en-US" dirty="0" smtClean="0"/>
              <a:t> </a:t>
            </a:r>
            <a:r>
              <a:rPr lang="en-US" dirty="0" smtClean="0"/>
              <a:t>command and </a:t>
            </a:r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level()</a:t>
            </a:r>
            <a:r>
              <a:rPr lang="en-US" dirty="0" smtClean="0"/>
              <a:t>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many commands provide 95% CI</a:t>
            </a:r>
          </a:p>
          <a:p>
            <a:r>
              <a:rPr lang="en-US" dirty="0"/>
              <a:t>mean </a:t>
            </a:r>
            <a:r>
              <a:rPr lang="en-US" dirty="0" smtClean="0"/>
              <a:t>read</a:t>
            </a:r>
          </a:p>
          <a:p>
            <a:endParaRPr lang="en-US" dirty="0"/>
          </a:p>
          <a:p>
            <a:r>
              <a:rPr lang="en-US" sz="900" dirty="0"/>
              <a:t>Mean estimation                   Number of </a:t>
            </a:r>
            <a:r>
              <a:rPr lang="en-US" sz="900" dirty="0" err="1"/>
              <a:t>obs</a:t>
            </a:r>
            <a:r>
              <a:rPr lang="en-US" sz="900" dirty="0"/>
              <a:t>   =        200</a:t>
            </a:r>
          </a:p>
          <a:p>
            <a:endParaRPr lang="en-US" sz="900" dirty="0"/>
          </a:p>
          <a:p>
            <a:r>
              <a:rPr lang="en-US" sz="900" dirty="0"/>
              <a:t>--------------------------------------------------------------</a:t>
            </a:r>
          </a:p>
          <a:p>
            <a:r>
              <a:rPr lang="en-US" sz="900" dirty="0"/>
              <a:t>             |       Mean   Std. Err.     [95% Conf. Interval]</a:t>
            </a:r>
          </a:p>
          <a:p>
            <a:r>
              <a:rPr lang="en-US" sz="900" dirty="0"/>
              <a:t>-------------+------------------------------------------------</a:t>
            </a:r>
          </a:p>
          <a:p>
            <a:r>
              <a:rPr lang="en-US" sz="900" dirty="0"/>
              <a:t>        read |      52.23   .7249921      50.80035    53.65965</a:t>
            </a:r>
          </a:p>
          <a:p>
            <a:r>
              <a:rPr lang="en-US" sz="900" dirty="0"/>
              <a:t>--------------------------------------------------------------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and confidence intervals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change the confidence level of the interval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 means </a:t>
            </a:r>
            <a:r>
              <a:rPr lang="en-US" dirty="0" smtClean="0"/>
              <a:t>command and </a:t>
            </a:r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level()</a:t>
            </a:r>
            <a:r>
              <a:rPr lang="en-US" dirty="0" smtClean="0"/>
              <a:t> option</a:t>
            </a:r>
          </a:p>
          <a:p>
            <a:pPr marL="0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99% CI for read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ci means read, level(99)</a:t>
            </a:r>
          </a:p>
          <a:p>
            <a:pPr marL="0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 |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    [99% Conf. Interval]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read |        200       52.23    .7249921        50.34447    54.11553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594600" y="2638425"/>
            <a:ext cx="4597400" cy="3217863"/>
          </a:xfrm>
        </p:spPr>
        <p:txBody>
          <a:bodyPr/>
          <a:lstStyle/>
          <a:p>
            <a:endParaRPr lang="en-US" sz="800" dirty="0" smtClean="0"/>
          </a:p>
          <a:p>
            <a:endParaRPr lang="en-US" sz="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window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-1401"/>
          <a:stretch/>
        </p:blipFill>
        <p:spPr>
          <a:xfrm>
            <a:off x="5547361" y="469842"/>
            <a:ext cx="6126480" cy="58172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Variables</a:t>
            </a:r>
            <a:r>
              <a:rPr lang="en-US" dirty="0" smtClean="0"/>
              <a:t> section lists information about selected variable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Data</a:t>
            </a:r>
            <a:r>
              <a:rPr lang="en-US" dirty="0" smtClean="0"/>
              <a:t> section lists information about the entire dataset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208652" y="3205016"/>
            <a:ext cx="2678546" cy="2949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 test whether the means are different between 2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t-tests test whether the mean of a variable is different between 2 groups</a:t>
            </a:r>
          </a:p>
          <a:p>
            <a:r>
              <a:rPr lang="en-US" dirty="0" smtClean="0"/>
              <a:t>The t-test assumes that the variable is normally distributed</a:t>
            </a:r>
          </a:p>
          <a:p>
            <a:r>
              <a:rPr lang="en-US" dirty="0" smtClean="0"/>
              <a:t>The independent samples t-test assumes that the two groups are independent (uncorrelated)</a:t>
            </a:r>
          </a:p>
          <a:p>
            <a:r>
              <a:rPr lang="en-US" dirty="0" smtClean="0"/>
              <a:t>Syntax for independent samples t-test: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by(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where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/>
              <a:t> is the variable whose mean will be tested for differences between levels of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samples t-test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75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independent samples t-test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read, by(female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Two-sample t test with equal variances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Group |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Std. Dev.   [95% Conf. Interval]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 |      91    52.82418    1.101403    10.50671    50.63605     55.0123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 |     109    51.73394    .9633659    10.05783    49.82439     53.6435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combined |     200       52.23    .7249921    10.25294    50.80035    53.65965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|            1.090231    1.457507               -1.783998    3.964459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= mean(0) - mean(1)                                      t =   0.7480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Ho: diff = 0                                     degrees of freedom =      198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Ha: diff &lt; 0                 Ha: diff != 0                 Ha: diff &gt;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&lt; t) = 0.7723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(|T| &gt; |t|) = 0.4553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&gt; t) = 0.2277</a:t>
            </a:r>
          </a:p>
          <a:p>
            <a:pPr marL="0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72560" y="340360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5840" y="339344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8880" y="340360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18960" y="3220720"/>
            <a:ext cx="2245360" cy="1422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11040" y="5801360"/>
            <a:ext cx="2245360" cy="904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3076" y="5126093"/>
            <a:ext cx="2906119" cy="10276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samples t-test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paired-samples (dependent samples) t-test assesses whether the means of 2 variables are the </a:t>
            </a:r>
            <a:r>
              <a:rPr lang="en-US" dirty="0" smtClean="0"/>
              <a:t>same when </a:t>
            </a:r>
            <a:r>
              <a:rPr lang="en-US" dirty="0" smtClean="0"/>
              <a:t>the measurements of the 2 variables are not independent</a:t>
            </a:r>
          </a:p>
          <a:p>
            <a:pPr lvl="1"/>
            <a:r>
              <a:rPr lang="en-US" dirty="0" smtClean="0"/>
              <a:t>2 variables measured on the same individual</a:t>
            </a:r>
          </a:p>
          <a:p>
            <a:pPr lvl="1"/>
            <a:r>
              <a:rPr lang="en-US" dirty="0" smtClean="0"/>
              <a:t>one variable measured for parent, the other variable measured for child</a:t>
            </a:r>
          </a:p>
          <a:p>
            <a:r>
              <a:rPr lang="en-US" dirty="0" smtClean="0"/>
              <a:t>Syntax for paired samples t-test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t-test var1 == var2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paired samples t-test</a:t>
            </a:r>
          </a:p>
          <a:p>
            <a:r>
              <a:rPr lang="en-US" dirty="0" err="1"/>
              <a:t>ttest</a:t>
            </a:r>
            <a:r>
              <a:rPr lang="en-US" dirty="0"/>
              <a:t> read == </a:t>
            </a:r>
            <a:r>
              <a:rPr lang="en-US" dirty="0" smtClean="0"/>
              <a:t>write</a:t>
            </a:r>
          </a:p>
          <a:p>
            <a:endParaRPr lang="en-US" dirty="0" smtClean="0"/>
          </a:p>
          <a:p>
            <a:r>
              <a:rPr lang="en-US" dirty="0"/>
              <a:t>Paired t test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Variable |     </a:t>
            </a:r>
            <a:r>
              <a:rPr lang="en-US" dirty="0" err="1"/>
              <a:t>Obs</a:t>
            </a:r>
            <a:r>
              <a:rPr lang="en-US" dirty="0"/>
              <a:t>        Mean    Std. Err.   Std. Dev.   [95% Conf. Interval]</a:t>
            </a:r>
          </a:p>
          <a:p>
            <a:r>
              <a:rPr lang="en-US" dirty="0"/>
              <a:t>---------+--------------------------------------------------------------------</a:t>
            </a:r>
          </a:p>
          <a:p>
            <a:r>
              <a:rPr lang="en-US" dirty="0"/>
              <a:t>    read |     200       52.23    .7249921    10.25294    50.80035    53.65965</a:t>
            </a:r>
          </a:p>
          <a:p>
            <a:r>
              <a:rPr lang="en-US" dirty="0"/>
              <a:t>   write |     200      52.775    .6702372    9.478586    51.45332    54.09668</a:t>
            </a:r>
          </a:p>
          <a:p>
            <a:r>
              <a:rPr lang="en-US" dirty="0"/>
              <a:t>---------+--------------------------------------------------------------------</a:t>
            </a:r>
          </a:p>
          <a:p>
            <a:r>
              <a:rPr lang="en-US" dirty="0"/>
              <a:t>    diff |     200       -.545    .6283822    8.886666   -1.784142    .6941424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 mean(diff) = mean(read - write)                              t =  -0.8673</a:t>
            </a:r>
          </a:p>
          <a:p>
            <a:r>
              <a:rPr lang="en-US" dirty="0"/>
              <a:t> Ho: mean(diff) = 0                              degrees of freedom =      199</a:t>
            </a:r>
          </a:p>
          <a:p>
            <a:endParaRPr lang="en-US" dirty="0"/>
          </a:p>
          <a:p>
            <a:r>
              <a:rPr lang="en-US" dirty="0"/>
              <a:t> Ha: mean(diff) &lt; 0           Ha: mean(diff) != 0           Ha: mean(diff) &gt; 0</a:t>
            </a:r>
          </a:p>
          <a:p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(T &lt; t) = 0.1934         </a:t>
            </a:r>
            <a:r>
              <a:rPr lang="en-US" dirty="0" err="1"/>
              <a:t>Pr</a:t>
            </a:r>
            <a:r>
              <a:rPr lang="en-US" dirty="0"/>
              <a:t>(|T| &gt; |t|) = 0.3868          </a:t>
            </a:r>
            <a:r>
              <a:rPr lang="en-US" dirty="0" err="1"/>
              <a:t>Pr</a:t>
            </a:r>
            <a:r>
              <a:rPr lang="en-US" dirty="0"/>
              <a:t>(T &gt; t) = 0.8066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88744" y="332268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0644" y="3312520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8880" y="3330772"/>
            <a:ext cx="1117600" cy="1056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18960" y="3220720"/>
            <a:ext cx="2192672" cy="115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1040" y="5016436"/>
            <a:ext cx="2245360" cy="904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3076" y="4462549"/>
            <a:ext cx="2906119" cy="8781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variance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Variance (ANOVA) models traditionally assess whether means of a continuous variable are different across multiple groups (possibly represented by multiple categorical variables)</a:t>
            </a:r>
          </a:p>
          <a:p>
            <a:r>
              <a:rPr lang="en-US" dirty="0" smtClean="0"/>
              <a:t>ANOVA assumes the dependent variable is normally distributed</a:t>
            </a:r>
          </a:p>
          <a:p>
            <a:r>
              <a:rPr lang="en-US" dirty="0" smtClean="0"/>
              <a:t>ANOVA is </a:t>
            </a:r>
            <a:r>
              <a:rPr lang="en-US" i="1" dirty="0" smtClean="0"/>
              <a:t>not</a:t>
            </a:r>
            <a:r>
              <a:rPr lang="en-US" dirty="0" smtClean="0"/>
              <a:t> one of Stata’s strengths</a:t>
            </a:r>
          </a:p>
          <a:p>
            <a:r>
              <a:rPr lang="en-US" dirty="0" smtClean="0"/>
              <a:t>Syntax: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the name of the dependent variable, and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a list of predictors, assumed to be categorical</a:t>
            </a:r>
          </a:p>
          <a:p>
            <a:pPr lvl="1"/>
            <a:r>
              <a:rPr lang="en-US" dirty="0" smtClean="0"/>
              <a:t>If a predictor is to be treated as continuous (ANCOVA model), precede its variable name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2-way ANOVA of write by female and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/>
              <a:t>anova</a:t>
            </a:r>
            <a:r>
              <a:rPr lang="en-US" dirty="0"/>
              <a:t> write female </a:t>
            </a:r>
            <a:r>
              <a:rPr lang="en-US" dirty="0" err="1" smtClean="0"/>
              <a:t>prog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Number of </a:t>
            </a:r>
            <a:r>
              <a:rPr lang="en-US" dirty="0" err="1"/>
              <a:t>obs</a:t>
            </a:r>
            <a:r>
              <a:rPr lang="en-US" dirty="0"/>
              <a:t> =        200    R-squared     =  0.2408</a:t>
            </a:r>
          </a:p>
          <a:p>
            <a:r>
              <a:rPr lang="en-US" dirty="0"/>
              <a:t>                         Root MSE      =    8.32211    </a:t>
            </a:r>
            <a:r>
              <a:rPr lang="en-US" dirty="0" err="1"/>
              <a:t>Adj</a:t>
            </a:r>
            <a:r>
              <a:rPr lang="en-US" dirty="0"/>
              <a:t> R-squared =  0.2291</a:t>
            </a:r>
          </a:p>
          <a:p>
            <a:endParaRPr lang="en-US" dirty="0"/>
          </a:p>
          <a:p>
            <a:r>
              <a:rPr lang="en-US" dirty="0"/>
              <a:t>                  Source | Partial SS         </a:t>
            </a:r>
            <a:r>
              <a:rPr lang="en-US" dirty="0" err="1"/>
              <a:t>df</a:t>
            </a:r>
            <a:r>
              <a:rPr lang="en-US" dirty="0"/>
              <a:t>         MS        F    </a:t>
            </a:r>
            <a:r>
              <a:rPr lang="en-US" dirty="0" err="1"/>
              <a:t>Prob</a:t>
            </a:r>
            <a:r>
              <a:rPr lang="en-US" dirty="0"/>
              <a:t>&gt;F</a:t>
            </a:r>
          </a:p>
          <a:p>
            <a:r>
              <a:rPr lang="en-US" dirty="0"/>
              <a:t>              -----------+----------------------------------------------------</a:t>
            </a:r>
          </a:p>
          <a:p>
            <a:r>
              <a:rPr lang="en-US" dirty="0"/>
              <a:t>                   Model |  4304.4027          3   1434.8009     20.72  0.0000</a:t>
            </a:r>
          </a:p>
          <a:p>
            <a:r>
              <a:rPr lang="en-US" dirty="0"/>
              <a:t>                         |</a:t>
            </a:r>
          </a:p>
          <a:p>
            <a:r>
              <a:rPr lang="en-US" dirty="0"/>
              <a:t>                  female |  1128.7049          1   1128.7049     16.30  0.0001</a:t>
            </a:r>
          </a:p>
          <a:p>
            <a:r>
              <a:rPr lang="en-US" dirty="0"/>
              <a:t>                    </a:t>
            </a:r>
            <a:r>
              <a:rPr lang="en-US" dirty="0" err="1"/>
              <a:t>prog</a:t>
            </a:r>
            <a:r>
              <a:rPr lang="en-US" dirty="0"/>
              <a:t> |  3128.1889          2   1564.0944     22.58  0.0000</a:t>
            </a:r>
          </a:p>
          <a:p>
            <a:r>
              <a:rPr lang="en-US" dirty="0"/>
              <a:t>                         |</a:t>
            </a:r>
          </a:p>
          <a:p>
            <a:r>
              <a:rPr lang="en-US" dirty="0"/>
              <a:t>                Residual |  13574.472        196   69.257512  </a:t>
            </a:r>
          </a:p>
          <a:p>
            <a:r>
              <a:rPr lang="en-US" dirty="0"/>
              <a:t>              -----------+----------------------------------------------------</a:t>
            </a:r>
          </a:p>
          <a:p>
            <a:r>
              <a:rPr lang="en-US" dirty="0"/>
              <a:t>                   Total |  17878.875        199   89.843593 </a:t>
            </a:r>
          </a:p>
        </p:txBody>
      </p:sp>
      <p:sp>
        <p:nvSpPr>
          <p:cNvPr id="6" name="Oval 5"/>
          <p:cNvSpPr/>
          <p:nvPr/>
        </p:nvSpPr>
        <p:spPr>
          <a:xfrm>
            <a:off x="7487318" y="3804309"/>
            <a:ext cx="1638394" cy="6305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02558" y="4477917"/>
            <a:ext cx="1638394" cy="6305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2828" y="3642765"/>
            <a:ext cx="839818" cy="16790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8120" y="3180279"/>
            <a:ext cx="2472831" cy="6305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correlation coefficient quantifies the linear relationship between two (continuous) variables on a scale between -1 and 1</a:t>
            </a:r>
          </a:p>
          <a:p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correlate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The output will be a correlation matrix that shows the pairwise correlation between each pair of variables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correlation of write and math</a:t>
            </a:r>
          </a:p>
          <a:p>
            <a:r>
              <a:rPr lang="en-US" dirty="0"/>
              <a:t>correlate write </a:t>
            </a:r>
            <a:r>
              <a:rPr lang="en-US" dirty="0" smtClean="0"/>
              <a:t>math</a:t>
            </a:r>
          </a:p>
          <a:p>
            <a:r>
              <a:rPr lang="en-US" dirty="0"/>
              <a:t>(</a:t>
            </a:r>
            <a:r>
              <a:rPr lang="en-US" dirty="0" err="1"/>
              <a:t>obs</a:t>
            </a:r>
            <a:r>
              <a:rPr lang="en-US" dirty="0"/>
              <a:t>=200)</a:t>
            </a:r>
          </a:p>
          <a:p>
            <a:endParaRPr lang="en-US" dirty="0"/>
          </a:p>
          <a:p>
            <a:r>
              <a:rPr lang="en-US" dirty="0"/>
              <a:t>             |    write     math</a:t>
            </a:r>
          </a:p>
          <a:p>
            <a:r>
              <a:rPr lang="en-US" dirty="0"/>
              <a:t>-------------+------------------</a:t>
            </a:r>
          </a:p>
          <a:p>
            <a:r>
              <a:rPr lang="en-US" dirty="0"/>
              <a:t>       write |   1.0000</a:t>
            </a:r>
          </a:p>
          <a:p>
            <a:r>
              <a:rPr lang="en-US" dirty="0"/>
              <a:t>        math |   0.6174   1.0000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correlation </a:t>
            </a:r>
            <a:r>
              <a:rPr lang="en-US" dirty="0" smtClean="0"/>
              <a:t>coefficient </a:t>
            </a:r>
            <a:r>
              <a:rPr lang="en-US" dirty="0" smtClean="0"/>
              <a:t>quantifies the linear relationship between two (continuous) variables on a scale between -1 and 1</a:t>
            </a:r>
          </a:p>
          <a:p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correlate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The output will be a correlation matrix that shows the pairwise correlation between each pair of variables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correlation matrix of 5 </a:t>
            </a:r>
            <a:r>
              <a:rPr lang="en-US" dirty="0" smtClean="0">
                <a:solidFill>
                  <a:srgbClr val="00B050"/>
                </a:solidFill>
              </a:rPr>
              <a:t>variables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corr</a:t>
            </a:r>
            <a:r>
              <a:rPr lang="en-US" dirty="0" smtClean="0">
                <a:solidFill>
                  <a:schemeClr val="tx1"/>
                </a:solidFill>
              </a:rPr>
              <a:t> read write math science </a:t>
            </a:r>
            <a:r>
              <a:rPr lang="en-US" dirty="0" err="1" smtClean="0">
                <a:solidFill>
                  <a:schemeClr val="tx1"/>
                </a:solidFill>
              </a:rPr>
              <a:t>socst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900" dirty="0" smtClean="0"/>
              <a:t>(</a:t>
            </a:r>
            <a:r>
              <a:rPr lang="en-US" sz="900" dirty="0" err="1"/>
              <a:t>obs</a:t>
            </a:r>
            <a:r>
              <a:rPr lang="en-US" sz="900" dirty="0"/>
              <a:t>=195)</a:t>
            </a:r>
          </a:p>
          <a:p>
            <a:endParaRPr lang="en-US" sz="900" dirty="0"/>
          </a:p>
          <a:p>
            <a:r>
              <a:rPr lang="en-US" sz="900" dirty="0"/>
              <a:t>             |     read    write     math  science    </a:t>
            </a:r>
            <a:r>
              <a:rPr lang="en-US" sz="900" dirty="0" err="1"/>
              <a:t>socst</a:t>
            </a:r>
            <a:endParaRPr lang="en-US" sz="900" dirty="0"/>
          </a:p>
          <a:p>
            <a:r>
              <a:rPr lang="en-US" sz="900" dirty="0"/>
              <a:t>-------------+---------------------------------------------</a:t>
            </a:r>
          </a:p>
          <a:p>
            <a:r>
              <a:rPr lang="en-US" sz="900" dirty="0"/>
              <a:t>        read |   1.0000</a:t>
            </a:r>
          </a:p>
          <a:p>
            <a:r>
              <a:rPr lang="en-US" sz="900" dirty="0"/>
              <a:t>       write |   0.5960   1.0000</a:t>
            </a:r>
          </a:p>
          <a:p>
            <a:r>
              <a:rPr lang="en-US" sz="900" dirty="0"/>
              <a:t>        math |   0.6492   0.6203   1.0000</a:t>
            </a:r>
          </a:p>
          <a:p>
            <a:r>
              <a:rPr lang="en-US" sz="900" dirty="0"/>
              <a:t>     science |   0.6171   0.5671   0.6166   1.0000</a:t>
            </a:r>
          </a:p>
          <a:p>
            <a:r>
              <a:rPr lang="en-US" sz="900" dirty="0"/>
              <a:t>       </a:t>
            </a:r>
            <a:r>
              <a:rPr lang="en-US" sz="900" dirty="0" err="1"/>
              <a:t>socst</a:t>
            </a:r>
            <a:r>
              <a:rPr lang="en-US" sz="900" dirty="0"/>
              <a:t> |   0.6175   0.5996   0.5299   0.4529   1.0000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Linear regression, or ordinary least squares regression,  models the effects of one or more predictors, which can be continuous or categorical, on a normally-distributed outcome</a:t>
            </a:r>
          </a:p>
          <a:p>
            <a:r>
              <a:rPr lang="en-US" dirty="0" smtClean="0"/>
              <a:t>Linear regression and ANOVA are actually the same model expressed in different ways</a:t>
            </a:r>
          </a:p>
          <a:p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 smtClean="0"/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/>
              <a:t>, </a:t>
            </a:r>
            <a:r>
              <a:rPr lang="en-US" dirty="0"/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the name of the dependent variable,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a list of predictors, </a:t>
            </a:r>
            <a:r>
              <a:rPr lang="en-US" dirty="0" smtClean="0"/>
              <a:t> now assumed to be continuous</a:t>
            </a:r>
          </a:p>
          <a:p>
            <a:pPr lvl="1"/>
            <a:r>
              <a:rPr lang="en-US" dirty="0" smtClean="0"/>
              <a:t>To be safe, precede variables names with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to denote categorical predictors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dirty="0" smtClean="0"/>
              <a:t> to denote continuous predictors</a:t>
            </a:r>
          </a:p>
          <a:p>
            <a:pPr lvl="1"/>
            <a:r>
              <a:rPr lang="en-US" dirty="0" smtClean="0"/>
              <a:t>For categorical predictors with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smtClean="0"/>
              <a:t>prefix, Stata will automatically create dummy 0/1 indicator variables and enter all but one (the first, by default) into the regression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2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4"/>
            <a:ext cx="8330184" cy="401878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linear regression of write on continuous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*  predictor math and categorical predictor </a:t>
            </a:r>
            <a:r>
              <a:rPr lang="en-US" sz="1400" dirty="0" err="1">
                <a:solidFill>
                  <a:srgbClr val="00B050"/>
                </a:solidFill>
              </a:rPr>
              <a:t>prog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/>
              <a:t>regress write </a:t>
            </a:r>
            <a:r>
              <a:rPr lang="en-US" sz="1400" dirty="0" err="1"/>
              <a:t>c.math</a:t>
            </a:r>
            <a:r>
              <a:rPr lang="en-US" sz="1400" dirty="0"/>
              <a:t> </a:t>
            </a:r>
            <a:r>
              <a:rPr lang="en-US" sz="1400" dirty="0" err="1" smtClean="0"/>
              <a:t>i.prog</a:t>
            </a:r>
            <a:endParaRPr lang="en-US" sz="1400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Source |       SS           </a:t>
            </a:r>
            <a:r>
              <a:rPr lang="en-US" dirty="0" err="1"/>
              <a:t>df</a:t>
            </a:r>
            <a:r>
              <a:rPr lang="en-US" dirty="0"/>
              <a:t>       MS      Number of </a:t>
            </a:r>
            <a:r>
              <a:rPr lang="en-US" dirty="0" err="1"/>
              <a:t>obs</a:t>
            </a:r>
            <a:r>
              <a:rPr lang="en-US" dirty="0"/>
              <a:t>   =       200</a:t>
            </a:r>
          </a:p>
          <a:p>
            <a:r>
              <a:rPr lang="en-US" dirty="0"/>
              <a:t>-------------+----------------------------------   F(3, 196)       =     44.20</a:t>
            </a:r>
          </a:p>
          <a:p>
            <a:r>
              <a:rPr lang="en-US" dirty="0"/>
              <a:t>       Model |  7214.30058         3  2404.76686   </a:t>
            </a:r>
            <a:r>
              <a:rPr lang="en-US" dirty="0" err="1"/>
              <a:t>Prob</a:t>
            </a:r>
            <a:r>
              <a:rPr lang="en-US" dirty="0"/>
              <a:t> &gt; F        =    0.0000</a:t>
            </a:r>
          </a:p>
          <a:p>
            <a:r>
              <a:rPr lang="en-US" dirty="0"/>
              <a:t>    Residual |  10664.5744       196   54.411094   R-squared       =    0.4035</a:t>
            </a:r>
          </a:p>
          <a:p>
            <a:r>
              <a:rPr lang="en-US" dirty="0"/>
              <a:t>-------------+----------------------------------   </a:t>
            </a:r>
            <a:r>
              <a:rPr lang="en-US" dirty="0" err="1"/>
              <a:t>Adj</a:t>
            </a:r>
            <a:r>
              <a:rPr lang="en-US" dirty="0"/>
              <a:t> R-squared   =    0.3944</a:t>
            </a:r>
          </a:p>
          <a:p>
            <a:r>
              <a:rPr lang="en-US" dirty="0"/>
              <a:t>       Total |   17878.875       199   89.843593   Root MSE        =    7.3764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   write |      </a:t>
            </a:r>
            <a:r>
              <a:rPr lang="en-US" dirty="0" err="1"/>
              <a:t>Coef</a:t>
            </a:r>
            <a:r>
              <a:rPr lang="en-US" dirty="0"/>
              <a:t>.   Std. Err.      t    P&gt;|t|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    math |   .5476883   .0635714     8.62   0.000     .4223166    .6730601</a:t>
            </a:r>
          </a:p>
          <a:p>
            <a:r>
              <a:rPr lang="en-US" dirty="0"/>
              <a:t>             |</a:t>
            </a:r>
          </a:p>
          <a:p>
            <a:r>
              <a:rPr lang="en-US" dirty="0"/>
              <a:t>        </a:t>
            </a:r>
            <a:r>
              <a:rPr lang="en-US" dirty="0" err="1"/>
              <a:t>prog</a:t>
            </a:r>
            <a:r>
              <a:rPr lang="en-US" dirty="0"/>
              <a:t> |</a:t>
            </a:r>
          </a:p>
          <a:p>
            <a:r>
              <a:rPr lang="en-US" dirty="0"/>
              <a:t>    general  |  -1.248212   1.381794    -0.90   0.367    -3.973304     1.47688</a:t>
            </a:r>
          </a:p>
          <a:p>
            <a:r>
              <a:rPr lang="en-US" dirty="0"/>
              <a:t>     </a:t>
            </a:r>
            <a:r>
              <a:rPr lang="en-US" dirty="0" err="1"/>
              <a:t>vocati</a:t>
            </a:r>
            <a:r>
              <a:rPr lang="en-US" dirty="0"/>
              <a:t>  |   -3.84865   1.426982    -2.70   0.008     -6.66286   -1.034441</a:t>
            </a:r>
          </a:p>
          <a:p>
            <a:r>
              <a:rPr lang="en-US" dirty="0"/>
              <a:t>             |</a:t>
            </a:r>
          </a:p>
          <a:p>
            <a:r>
              <a:rPr lang="en-US" dirty="0"/>
              <a:t>       _cons |   25.18496   3.677755     6.85   0.000      17.9319    32.43801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31720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704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3862" y="3566160"/>
            <a:ext cx="3079242" cy="6949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Window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Review window lists </a:t>
            </a:r>
            <a:r>
              <a:rPr lang="en-US" dirty="0" smtClean="0"/>
              <a:t>previously issued commands</a:t>
            </a:r>
          </a:p>
          <a:p>
            <a:r>
              <a:rPr lang="en-US" dirty="0" smtClean="0"/>
              <a:t>Successful commands will appear black</a:t>
            </a:r>
          </a:p>
          <a:p>
            <a:r>
              <a:rPr lang="en-US" dirty="0" smtClean="0"/>
              <a:t>Unsuccessful commands will appear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Double-click a command to run it again</a:t>
            </a:r>
          </a:p>
          <a:p>
            <a:r>
              <a:rPr lang="en-US" dirty="0" smtClean="0"/>
              <a:t>Hitting </a:t>
            </a:r>
            <a:r>
              <a:rPr lang="en-US" dirty="0" err="1" smtClean="0"/>
              <a:t>PageUp</a:t>
            </a:r>
            <a:r>
              <a:rPr lang="en-US" dirty="0" smtClean="0"/>
              <a:t> will also recall previously used commands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r="41788"/>
          <a:stretch/>
        </p:blipFill>
        <p:spPr>
          <a:xfrm>
            <a:off x="6093231" y="644578"/>
            <a:ext cx="5170384" cy="5810680"/>
          </a:xfrm>
        </p:spPr>
      </p:pic>
    </p:spTree>
    <p:extLst>
      <p:ext uri="{BB962C8B-B14F-4D97-AF65-F5344CB8AC3E}">
        <p14:creationId xmlns:p14="http://schemas.microsoft.com/office/powerpoint/2010/main" val="35876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statistics based on a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provides excellent support for estimating and testing additional statistics after a regression model has been run</a:t>
            </a:r>
          </a:p>
          <a:p>
            <a:r>
              <a:rPr lang="en-US" dirty="0" smtClean="0"/>
              <a:t>Stata refers to these as “</a:t>
            </a:r>
            <a:r>
              <a:rPr lang="en-US" dirty="0" err="1" smtClean="0"/>
              <a:t>postestimation</a:t>
            </a:r>
            <a:r>
              <a:rPr lang="en-US" dirty="0" smtClean="0"/>
              <a:t>” commands, and they can be used after most regression models</a:t>
            </a:r>
          </a:p>
          <a:p>
            <a:r>
              <a:rPr lang="en-US" dirty="0" smtClean="0"/>
              <a:t>Some examples:</a:t>
            </a:r>
          </a:p>
          <a:p>
            <a:pPr lvl="1"/>
            <a:r>
              <a:rPr lang="en-US" dirty="0" smtClean="0"/>
              <a:t>Model predictions: predicted outcomes, residuals, influence statistics, etc.</a:t>
            </a:r>
          </a:p>
          <a:p>
            <a:pPr lvl="1"/>
            <a:r>
              <a:rPr lang="en-US" dirty="0" smtClean="0"/>
              <a:t>Joint tests of coefficients or linear combination of statistics</a:t>
            </a:r>
          </a:p>
          <a:p>
            <a:pPr lvl="1"/>
            <a:r>
              <a:rPr lang="en-US" dirty="0"/>
              <a:t>Marginal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postestimation</a:t>
            </a:r>
            <a:r>
              <a:rPr lang="en-US" dirty="0" smtClean="0"/>
              <a:t> example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dirty="0"/>
              <a:t>: Predicted values of the outcome</a:t>
            </a:r>
          </a:p>
          <a:p>
            <a:pPr lvl="1"/>
            <a:r>
              <a:rPr lang="en-US" dirty="0"/>
              <a:t>can only be used after running a regression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add variable of predicted values of write </a:t>
            </a:r>
          </a:p>
          <a:p>
            <a:r>
              <a:rPr lang="en-US" dirty="0">
                <a:solidFill>
                  <a:srgbClr val="00B050"/>
                </a:solidFill>
              </a:rPr>
              <a:t>*  for each observation</a:t>
            </a:r>
          </a:p>
          <a:p>
            <a:r>
              <a:rPr lang="en-US" dirty="0"/>
              <a:t>predict </a:t>
            </a:r>
            <a:r>
              <a:rPr lang="en-US" dirty="0" err="1"/>
              <a:t>predwrite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look at first 5 predicted values</a:t>
            </a:r>
          </a:p>
          <a:p>
            <a:r>
              <a:rPr lang="en-US" dirty="0"/>
              <a:t>li </a:t>
            </a:r>
            <a:r>
              <a:rPr lang="en-US" dirty="0" err="1"/>
              <a:t>predwrite</a:t>
            </a:r>
            <a:r>
              <a:rPr lang="en-US" dirty="0"/>
              <a:t> </a:t>
            </a:r>
            <a:r>
              <a:rPr lang="en-US" dirty="0" smtClean="0"/>
              <a:t>write </a:t>
            </a:r>
            <a:r>
              <a:rPr lang="en-US" dirty="0"/>
              <a:t>math female in </a:t>
            </a:r>
            <a:r>
              <a:rPr lang="en-US" dirty="0" smtClean="0"/>
              <a:t>1/5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+----------------------------------+</a:t>
            </a:r>
            <a:endParaRPr lang="en-US" dirty="0"/>
          </a:p>
          <a:p>
            <a:r>
              <a:rPr lang="en-US" dirty="0"/>
              <a:t>     | </a:t>
            </a:r>
            <a:r>
              <a:rPr lang="en-US" dirty="0" err="1"/>
              <a:t>predwr~e</a:t>
            </a:r>
            <a:r>
              <a:rPr lang="en-US" dirty="0"/>
              <a:t>   write   math   female |</a:t>
            </a:r>
          </a:p>
          <a:p>
            <a:r>
              <a:rPr lang="en-US" dirty="0"/>
              <a:t>     |----------------------------------|</a:t>
            </a:r>
          </a:p>
          <a:p>
            <a:r>
              <a:rPr lang="en-US" dirty="0"/>
              <a:t>  1. | 46.39197      52     41        0 |</a:t>
            </a:r>
          </a:p>
          <a:p>
            <a:r>
              <a:rPr lang="en-US" dirty="0"/>
              <a:t>  2. | 50.36379      59     53        1 |</a:t>
            </a:r>
          </a:p>
          <a:p>
            <a:r>
              <a:rPr lang="en-US" dirty="0"/>
              <a:t>  3. | 53.51192      33     54        0 |</a:t>
            </a:r>
          </a:p>
          <a:p>
            <a:r>
              <a:rPr lang="en-US" dirty="0"/>
              <a:t>  4. | 47.07766      44     47        0 |</a:t>
            </a:r>
          </a:p>
          <a:p>
            <a:r>
              <a:rPr lang="en-US" dirty="0"/>
              <a:t>  5. | 56.40319      52     57        0 |</a:t>
            </a:r>
          </a:p>
          <a:p>
            <a:r>
              <a:rPr lang="en-US" dirty="0"/>
              <a:t>     +----------------------------------+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264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postestimation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dirty="0" smtClean="0"/>
              <a:t>: test linear combination of regression coefficients and joint tests of coefficients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test of whether 2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r>
              <a:rPr lang="en-US" dirty="0">
                <a:solidFill>
                  <a:srgbClr val="00B050"/>
                </a:solidFill>
              </a:rPr>
              <a:t> coefficients are </a:t>
            </a:r>
          </a:p>
          <a:p>
            <a:r>
              <a:rPr lang="en-US" dirty="0">
                <a:solidFill>
                  <a:srgbClr val="00B050"/>
                </a:solidFill>
              </a:rPr>
              <a:t>*  jointly significant</a:t>
            </a:r>
          </a:p>
          <a:p>
            <a:r>
              <a:rPr lang="en-US" dirty="0">
                <a:solidFill>
                  <a:schemeClr val="tx1"/>
                </a:solidFill>
              </a:rPr>
              <a:t>test 2.prog 3.prog</a:t>
            </a:r>
          </a:p>
          <a:p>
            <a:endParaRPr lang="da-DK" dirty="0"/>
          </a:p>
          <a:p>
            <a:r>
              <a:rPr lang="da-DK" dirty="0"/>
              <a:t> ( 1)  2.prog = 0</a:t>
            </a:r>
          </a:p>
          <a:p>
            <a:r>
              <a:rPr lang="da-DK" dirty="0"/>
              <a:t> ( 2)  3.prog = 0</a:t>
            </a:r>
          </a:p>
          <a:p>
            <a:endParaRPr lang="da-DK" dirty="0"/>
          </a:p>
          <a:p>
            <a:r>
              <a:rPr lang="da-DK" dirty="0"/>
              <a:t>       F(  2,   196) =    3.66</a:t>
            </a:r>
          </a:p>
          <a:p>
            <a:r>
              <a:rPr lang="da-DK" dirty="0"/>
              <a:t> </a:t>
            </a:r>
            <a:r>
              <a:rPr lang="da-DK" dirty="0" smtClean="0"/>
              <a:t>           </a:t>
            </a:r>
            <a:r>
              <a:rPr lang="da-DK" dirty="0"/>
              <a:t>Prob &gt; F =    </a:t>
            </a:r>
            <a:r>
              <a:rPr lang="da-DK" dirty="0" smtClean="0"/>
              <a:t>0.0276</a:t>
            </a:r>
          </a:p>
          <a:p>
            <a:endParaRPr lang="da-DK" dirty="0"/>
          </a:p>
          <a:p>
            <a:r>
              <a:rPr lang="en-US" dirty="0">
                <a:solidFill>
                  <a:srgbClr val="00B050"/>
                </a:solidFill>
              </a:rPr>
              <a:t>* test whether 2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coefs</a:t>
            </a:r>
            <a:r>
              <a:rPr lang="en-US" dirty="0">
                <a:solidFill>
                  <a:srgbClr val="00B050"/>
                </a:solidFill>
              </a:rPr>
              <a:t> are different </a:t>
            </a:r>
          </a:p>
          <a:p>
            <a:r>
              <a:rPr lang="en-US" dirty="0"/>
              <a:t>test 2.prog-3.prog = </a:t>
            </a:r>
            <a:r>
              <a:rPr lang="en-US" dirty="0" smtClean="0"/>
              <a:t>0</a:t>
            </a:r>
          </a:p>
          <a:p>
            <a:endParaRPr lang="da-DK" dirty="0"/>
          </a:p>
          <a:p>
            <a:r>
              <a:rPr lang="da-DK" dirty="0"/>
              <a:t> ( 1)  2.prog - 3.prog = 0</a:t>
            </a:r>
          </a:p>
          <a:p>
            <a:endParaRPr lang="da-DK" dirty="0"/>
          </a:p>
          <a:p>
            <a:r>
              <a:rPr lang="da-DK" dirty="0"/>
              <a:t>       F(  1,   196) =    2.88</a:t>
            </a:r>
          </a:p>
          <a:p>
            <a:r>
              <a:rPr lang="da-DK" dirty="0"/>
              <a:t>            Prob &gt; F =    0.0914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categorical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tab …, chi2</a:t>
            </a:r>
            <a:r>
              <a:rPr lang="en-US" dirty="0" smtClean="0"/>
              <a:t>	chi-square test of</a:t>
            </a:r>
          </a:p>
          <a:p>
            <a:r>
              <a:rPr lang="en-US" dirty="0"/>
              <a:t>	</a:t>
            </a:r>
            <a:r>
              <a:rPr lang="en-US" dirty="0" smtClean="0"/>
              <a:t>	independence</a:t>
            </a:r>
          </a:p>
          <a:p>
            <a:endParaRPr lang="en-US" dirty="0"/>
          </a:p>
          <a:p>
            <a:r>
              <a:rPr lang="en-US" b="1" dirty="0" smtClean="0"/>
              <a:t>logit</a:t>
            </a:r>
            <a:r>
              <a:rPr lang="en-US" dirty="0" smtClean="0"/>
              <a:t>		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chi-square test of independence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chi-square test of independence assesses association between 2 categorical variables</a:t>
            </a:r>
          </a:p>
          <a:p>
            <a:pPr lvl="1"/>
            <a:r>
              <a:rPr lang="en-US" dirty="0" smtClean="0"/>
              <a:t>Answers the question:  Are the category proportions of one variable the same across levels of another variable?</a:t>
            </a:r>
          </a:p>
          <a:p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chi2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chi square test of independence</a:t>
            </a:r>
          </a:p>
          <a:p>
            <a:r>
              <a:rPr lang="en-US" dirty="0"/>
              <a:t>tab </a:t>
            </a:r>
            <a:r>
              <a:rPr lang="en-US" dirty="0" err="1"/>
              <a:t>prog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, </a:t>
            </a:r>
            <a:r>
              <a:rPr lang="en-US" dirty="0" smtClean="0"/>
              <a:t>chi2</a:t>
            </a:r>
          </a:p>
          <a:p>
            <a:endParaRPr lang="en-US" dirty="0"/>
          </a:p>
          <a:p>
            <a:endParaRPr lang="en-US" sz="900" dirty="0"/>
          </a:p>
          <a:p>
            <a:r>
              <a:rPr lang="en-US" sz="900" dirty="0"/>
              <a:t>           |               </a:t>
            </a:r>
            <a:r>
              <a:rPr lang="en-US" sz="900" dirty="0" err="1"/>
              <a:t>ses</a:t>
            </a:r>
            <a:endParaRPr lang="en-US" sz="900" dirty="0"/>
          </a:p>
          <a:p>
            <a:r>
              <a:rPr lang="en-US" sz="900" dirty="0"/>
              <a:t>      </a:t>
            </a:r>
            <a:r>
              <a:rPr lang="en-US" sz="900" dirty="0" err="1"/>
              <a:t>prog</a:t>
            </a:r>
            <a:r>
              <a:rPr lang="en-US" sz="900" dirty="0"/>
              <a:t> |       low     middle       high |     Total</a:t>
            </a:r>
          </a:p>
          <a:p>
            <a:r>
              <a:rPr lang="en-US" sz="900" dirty="0"/>
              <a:t>-----------+---------------------------------+----------</a:t>
            </a:r>
          </a:p>
          <a:p>
            <a:r>
              <a:rPr lang="en-US" sz="900" dirty="0"/>
              <a:t>  academic |        19         44         42 |       105 </a:t>
            </a:r>
          </a:p>
          <a:p>
            <a:r>
              <a:rPr lang="en-US" sz="900" dirty="0"/>
              <a:t>   general |        16         20          9 |        45 </a:t>
            </a:r>
          </a:p>
          <a:p>
            <a:r>
              <a:rPr lang="en-US" sz="900" dirty="0"/>
              <a:t>    </a:t>
            </a:r>
            <a:r>
              <a:rPr lang="en-US" sz="900" dirty="0" err="1"/>
              <a:t>vocati</a:t>
            </a:r>
            <a:r>
              <a:rPr lang="en-US" sz="900" dirty="0"/>
              <a:t> |        12         31          7 |        50 </a:t>
            </a:r>
          </a:p>
          <a:p>
            <a:r>
              <a:rPr lang="en-US" sz="900" dirty="0"/>
              <a:t>-----------+---------------------------------+----------</a:t>
            </a:r>
          </a:p>
          <a:p>
            <a:r>
              <a:rPr lang="en-US" sz="900" dirty="0"/>
              <a:t>     Total |        47         95         58 |       200 </a:t>
            </a:r>
          </a:p>
          <a:p>
            <a:endParaRPr lang="en-US" sz="900" dirty="0"/>
          </a:p>
          <a:p>
            <a:r>
              <a:rPr lang="en-US" sz="900" dirty="0"/>
              <a:t>          Pearson chi2(4) =  16.6044   </a:t>
            </a:r>
            <a:r>
              <a:rPr lang="en-US" sz="900" dirty="0" err="1"/>
              <a:t>Pr</a:t>
            </a:r>
            <a:r>
              <a:rPr lang="en-US" sz="900" dirty="0"/>
              <a:t> = 0.002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470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is used to estimate the effect of multiple predictors on a binary outcome</a:t>
            </a:r>
          </a:p>
          <a:p>
            <a:r>
              <a:rPr lang="en-US" dirty="0" smtClean="0"/>
              <a:t>Syntax very similar to regress: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cs typeface="Courier New" panose="02070309020205020404" pitchFamily="49" charset="0"/>
              </a:rPr>
              <a:t>where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 smtClean="0">
                <a:cs typeface="Courier New" panose="02070309020205020404" pitchFamily="49" charset="0"/>
              </a:rPr>
              <a:t> is a binary outcome variable and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dirty="0" smtClean="0">
                <a:cs typeface="Courier New" panose="02070309020205020404" pitchFamily="49" charset="0"/>
              </a:rPr>
              <a:t> is a list of predictors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Add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/>
              <a:t> option to output the coefficients as odds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05556"/>
          </a:xfrm>
        </p:spPr>
        <p:txBody>
          <a:bodyPr>
            <a:normAutofit fontScale="92500" lnSpcReduction="20000"/>
          </a:bodyPr>
          <a:lstStyle/>
          <a:p>
            <a:r>
              <a:rPr lang="en-US" sz="1300" dirty="0">
                <a:solidFill>
                  <a:srgbClr val="00B050"/>
                </a:solidFill>
              </a:rPr>
              <a:t>* logistic regression of being in academic program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 on female and math score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 coefficients as odds ratios</a:t>
            </a:r>
          </a:p>
          <a:p>
            <a:r>
              <a:rPr lang="en-US" sz="1300" dirty="0"/>
              <a:t>logit academic </a:t>
            </a:r>
            <a:r>
              <a:rPr lang="en-US" sz="1300" dirty="0" err="1"/>
              <a:t>i.female</a:t>
            </a:r>
            <a:r>
              <a:rPr lang="en-US" sz="1300" dirty="0"/>
              <a:t> </a:t>
            </a:r>
            <a:r>
              <a:rPr lang="en-US" sz="1300" dirty="0" err="1"/>
              <a:t>c.math</a:t>
            </a:r>
            <a:r>
              <a:rPr lang="en-US" sz="1300" dirty="0"/>
              <a:t>, </a:t>
            </a:r>
            <a:r>
              <a:rPr lang="en-US" sz="1300" dirty="0" smtClean="0"/>
              <a:t>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Logistic regression                             Number of </a:t>
            </a:r>
            <a:r>
              <a:rPr lang="en-US" dirty="0" err="1"/>
              <a:t>obs</a:t>
            </a:r>
            <a:r>
              <a:rPr lang="en-US" dirty="0"/>
              <a:t>     =        200</a:t>
            </a:r>
          </a:p>
          <a:p>
            <a:r>
              <a:rPr lang="en-US" dirty="0"/>
              <a:t>                                                LR chi2(2)        =      46.85</a:t>
            </a:r>
          </a:p>
          <a:p>
            <a:r>
              <a:rPr lang="en-US" dirty="0"/>
              <a:t>                                                </a:t>
            </a:r>
            <a:r>
              <a:rPr lang="en-US" dirty="0" err="1"/>
              <a:t>Prob</a:t>
            </a:r>
            <a:r>
              <a:rPr lang="en-US" dirty="0"/>
              <a:t> &gt; chi2       =     0.0000</a:t>
            </a:r>
          </a:p>
          <a:p>
            <a:r>
              <a:rPr lang="en-US" dirty="0"/>
              <a:t>Log likelihood = -114.95535                     Pseudo R2         =     0.1693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academic | Odds Ratio   Std. Err.      z    P&gt;|z|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1.female |   1.144479   .3680227     0.42   0.675     .6093863    2.149429</a:t>
            </a:r>
          </a:p>
          <a:p>
            <a:r>
              <a:rPr lang="en-US" dirty="0"/>
              <a:t>        math |   1.128431   .0229718     5.94   0.000     1.084293    1.174365</a:t>
            </a:r>
          </a:p>
          <a:p>
            <a:r>
              <a:rPr lang="en-US" dirty="0"/>
              <a:t>       _cons |   .0018648   .0020288    -5.78   0.000     .0002211    .0157282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3432" y="4462272"/>
            <a:ext cx="2325624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13832" y="4462272"/>
            <a:ext cx="1581912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6584" y="3739896"/>
            <a:ext cx="2810256" cy="6492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for learning </a:t>
            </a:r>
            <a:r>
              <a:rPr lang="en-US" dirty="0" err="1" smtClean="0"/>
              <a:t>stata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idre</a:t>
            </a:r>
            <a:r>
              <a:rPr lang="en-US" dirty="0" smtClean="0"/>
              <a:t> statistical consulting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IDRE Statistical Consulting website is a well-known resource for coding support for several statistical software packages</a:t>
            </a:r>
          </a:p>
          <a:p>
            <a:pPr lvl="1"/>
            <a:r>
              <a:rPr lang="en-US" dirty="0" smtClean="0"/>
              <a:t>https://stats.idre.ucla.edu</a:t>
            </a:r>
          </a:p>
          <a:p>
            <a:r>
              <a:rPr lang="en-US" dirty="0" smtClean="0"/>
              <a:t>Stata was beloved by previous members of the group, so Stata is particularly well represented on our website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922040"/>
            <a:ext cx="4597400" cy="2650632"/>
          </a:xfrm>
        </p:spPr>
      </p:pic>
    </p:spTree>
    <p:extLst>
      <p:ext uri="{BB962C8B-B14F-4D97-AF65-F5344CB8AC3E}">
        <p14:creationId xmlns:p14="http://schemas.microsoft.com/office/powerpoint/2010/main" val="3104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idre</a:t>
            </a:r>
            <a:r>
              <a:rPr lang="en-US" dirty="0" smtClean="0"/>
              <a:t> statistical consulting website </a:t>
            </a:r>
            <a:r>
              <a:rPr lang="en-US" dirty="0" err="1" smtClean="0"/>
              <a:t>stata</a:t>
            </a:r>
            <a:r>
              <a:rPr lang="en-US" dirty="0" smtClean="0"/>
              <a:t> pages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the website landing page for Stata, you’ll find many links to our Stata resources pages</a:t>
            </a:r>
          </a:p>
          <a:p>
            <a:pPr lvl="1"/>
            <a:r>
              <a:rPr lang="en-US" dirty="0" smtClean="0">
                <a:hlinkClick r:id="rId2"/>
              </a:rPr>
              <a:t>https://stats.idre.ucla.edu/stata/</a:t>
            </a:r>
            <a:endParaRPr lang="en-US" dirty="0" smtClean="0"/>
          </a:p>
          <a:p>
            <a:r>
              <a:rPr lang="en-US" dirty="0" smtClean="0"/>
              <a:t>These resources include:</a:t>
            </a:r>
          </a:p>
          <a:p>
            <a:pPr lvl="1"/>
            <a:r>
              <a:rPr lang="en-US" dirty="0" smtClean="0">
                <a:hlinkClick r:id="rId3"/>
              </a:rPr>
              <a:t>seminars</a:t>
            </a:r>
            <a:r>
              <a:rPr lang="en-US" dirty="0" smtClean="0"/>
              <a:t>, deeper dives into Stata topics that are often delivered live on campus</a:t>
            </a:r>
          </a:p>
          <a:p>
            <a:pPr lvl="1"/>
            <a:r>
              <a:rPr lang="en-US" dirty="0" smtClean="0">
                <a:hlinkClick r:id="rId4"/>
              </a:rPr>
              <a:t>learning modules</a:t>
            </a:r>
            <a:r>
              <a:rPr lang="en-US" dirty="0" smtClean="0"/>
              <a:t> for basic Stata commands</a:t>
            </a:r>
          </a:p>
          <a:p>
            <a:pPr lvl="1"/>
            <a:r>
              <a:rPr lang="en-US" dirty="0" smtClean="0">
                <a:hlinkClick r:id="rId5"/>
              </a:rPr>
              <a:t>data analysis examples </a:t>
            </a:r>
            <a:r>
              <a:rPr lang="en-US" dirty="0" smtClean="0"/>
              <a:t>of many different regression commands</a:t>
            </a:r>
          </a:p>
          <a:p>
            <a:pPr lvl="1"/>
            <a:r>
              <a:rPr lang="en-US" dirty="0" smtClean="0">
                <a:hlinkClick r:id="rId6"/>
              </a:rPr>
              <a:t>annotated output</a:t>
            </a:r>
            <a:r>
              <a:rPr lang="en-US" dirty="0" smtClean="0"/>
              <a:t> of many regression commands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922040"/>
            <a:ext cx="4597400" cy="2650632"/>
          </a:xfrm>
        </p:spPr>
      </p:pic>
    </p:spTree>
    <p:extLst>
      <p:ext uri="{BB962C8B-B14F-4D97-AF65-F5344CB8AC3E}">
        <p14:creationId xmlns:p14="http://schemas.microsoft.com/office/powerpoint/2010/main" val="11549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directory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39774" b="446"/>
          <a:stretch/>
        </p:blipFill>
        <p:spPr>
          <a:xfrm>
            <a:off x="6192982" y="635268"/>
            <a:ext cx="50292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At the bottom left of the Stata window is the address of the working directory</a:t>
            </a:r>
          </a:p>
          <a:p>
            <a:r>
              <a:rPr lang="en-US" dirty="0" smtClean="0"/>
              <a:t>Stata will load from and save files to here, unless another directory is specified</a:t>
            </a:r>
          </a:p>
          <a:p>
            <a:r>
              <a:rPr lang="en-US" dirty="0" smtClean="0"/>
              <a:t>Use the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 smtClean="0"/>
              <a:t> to change the working directory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7259782" y="3930223"/>
            <a:ext cx="2616770" cy="1990286"/>
          </a:xfrm>
          <a:custGeom>
            <a:avLst/>
            <a:gdLst>
              <a:gd name="connsiteX0" fmla="*/ 2299854 w 2616770"/>
              <a:gd name="connsiteY0" fmla="*/ 124541 h 1990286"/>
              <a:gd name="connsiteX1" fmla="*/ 2419927 w 2616770"/>
              <a:gd name="connsiteY1" fmla="*/ 198432 h 1990286"/>
              <a:gd name="connsiteX2" fmla="*/ 0 w 2616770"/>
              <a:gd name="connsiteY2" fmla="*/ 1990286 h 19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770" h="1990286">
                <a:moveTo>
                  <a:pt x="2299854" y="124541"/>
                </a:moveTo>
                <a:cubicBezTo>
                  <a:pt x="2551545" y="6007"/>
                  <a:pt x="2803236" y="-112526"/>
                  <a:pt x="2419927" y="198432"/>
                </a:cubicBezTo>
                <a:cubicBezTo>
                  <a:pt x="2036618" y="509390"/>
                  <a:pt x="1018309" y="1249838"/>
                  <a:pt x="0" y="199028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Stata YouTube channel </a:t>
            </a:r>
            <a:r>
              <a:rPr lang="en-US" dirty="0" smtClean="0"/>
              <a:t>(run by StataCorp)</a:t>
            </a:r>
          </a:p>
          <a:p>
            <a:r>
              <a:rPr lang="en-US" dirty="0" smtClean="0">
                <a:hlinkClick r:id="rId3"/>
              </a:rPr>
              <a:t>Stata FAQ</a:t>
            </a:r>
            <a:r>
              <a:rPr lang="en-US" dirty="0" smtClean="0"/>
              <a:t> (compiled by StataCorp)</a:t>
            </a:r>
          </a:p>
          <a:p>
            <a:r>
              <a:rPr lang="en-US" dirty="0" smtClean="0">
                <a:hlinkClick r:id="rId4"/>
              </a:rPr>
              <a:t>Stata cheat sheets </a:t>
            </a:r>
            <a:r>
              <a:rPr lang="en-US" dirty="0" smtClean="0"/>
              <a:t>(compact guides to Stata commands)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menus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35790"/>
          <a:stretch/>
        </p:blipFill>
        <p:spPr>
          <a:xfrm>
            <a:off x="6358314" y="911600"/>
            <a:ext cx="5073250" cy="57015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Almost all Stata users use syntax to run commands rather than point-and-click menus</a:t>
            </a:r>
          </a:p>
          <a:p>
            <a:r>
              <a:rPr lang="en-US" dirty="0" smtClean="0"/>
              <a:t>Nevertheless, Stata provides menus to run </a:t>
            </a:r>
            <a:r>
              <a:rPr lang="en-US" i="1" dirty="0" smtClean="0"/>
              <a:t>most</a:t>
            </a:r>
            <a:r>
              <a:rPr lang="en-US" dirty="0" smtClean="0"/>
              <a:t> of its data management, graphical, and statistical commands</a:t>
            </a:r>
          </a:p>
          <a:p>
            <a:r>
              <a:rPr lang="en-US" dirty="0" smtClean="0"/>
              <a:t>Example: </a:t>
            </a:r>
            <a:r>
              <a:rPr lang="en-US" dirty="0"/>
              <a:t> </a:t>
            </a:r>
            <a:r>
              <a:rPr lang="en-US" dirty="0" smtClean="0"/>
              <a:t>two ways to create a histogram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85608" y="1967347"/>
            <a:ext cx="1927628" cy="316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5609" y="5128247"/>
            <a:ext cx="2555701" cy="182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doedit</a:t>
            </a:r>
            <a:r>
              <a:rPr lang="en-US" dirty="0"/>
              <a:t>	</a:t>
            </a:r>
            <a:r>
              <a:rPr lang="en-US" dirty="0" smtClean="0"/>
              <a:t>open do-file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Do-files are scripts of commands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do-files are text files where users can store and run their commands for reuse, rather than retyping the commands into the Command window</a:t>
            </a:r>
          </a:p>
          <a:p>
            <a:pPr lvl="1"/>
            <a:r>
              <a:rPr lang="en-US" dirty="0" smtClean="0"/>
              <a:t>Reproducibility</a:t>
            </a:r>
          </a:p>
          <a:p>
            <a:pPr lvl="1"/>
            <a:r>
              <a:rPr lang="en-US" dirty="0" smtClean="0"/>
              <a:t>Easier debugging and changing commands</a:t>
            </a:r>
          </a:p>
          <a:p>
            <a:r>
              <a:rPr lang="en-US" dirty="0" smtClean="0"/>
              <a:t>We recommend </a:t>
            </a:r>
            <a:r>
              <a:rPr lang="en-US" i="1" dirty="0" smtClean="0"/>
              <a:t>always</a:t>
            </a:r>
            <a:r>
              <a:rPr lang="en-US" dirty="0" smtClean="0"/>
              <a:t> using a do-file when using Stata</a:t>
            </a:r>
          </a:p>
          <a:p>
            <a:r>
              <a:rPr lang="en-US" dirty="0" smtClean="0"/>
              <a:t>The file extension .do is used for do-files</a:t>
            </a:r>
          </a:p>
        </p:txBody>
      </p:sp>
    </p:spTree>
    <p:extLst>
      <p:ext uri="{BB962C8B-B14F-4D97-AF65-F5344CB8AC3E}">
        <p14:creationId xmlns:p14="http://schemas.microsoft.com/office/powerpoint/2010/main" val="1537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the do-file editor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31320"/>
          <a:stretch/>
        </p:blipFill>
        <p:spPr>
          <a:xfrm>
            <a:off x="6015645" y="392195"/>
            <a:ext cx="5760720" cy="509420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doedit</a:t>
            </a:r>
            <a:r>
              <a:rPr lang="en-US" dirty="0"/>
              <a:t> to open the do-file editor</a:t>
            </a:r>
          </a:p>
          <a:p>
            <a:r>
              <a:rPr lang="en-US" dirty="0"/>
              <a:t>Or click on the pencil and paper icon on the toolbar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5" r="67272" b="89992"/>
          <a:stretch/>
        </p:blipFill>
        <p:spPr>
          <a:xfrm>
            <a:off x="1402080" y="4757772"/>
            <a:ext cx="3291840" cy="640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13892" y="4985448"/>
            <a:ext cx="323273" cy="500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94766" y="5874328"/>
            <a:ext cx="482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do-file editor is a text file editor specialized for Stata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highlighting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28558"/>
          <a:stretch/>
        </p:blipFill>
        <p:spPr>
          <a:xfrm>
            <a:off x="5909427" y="656324"/>
            <a:ext cx="5943600" cy="50876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do-file editor colors Stata commands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blue</a:t>
            </a:r>
          </a:p>
          <a:p>
            <a:r>
              <a:rPr lang="en-US" dirty="0" smtClean="0"/>
              <a:t>Comments, which are not executed, are usually preceded by * and are colored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dirty="0" smtClean="0"/>
              <a:t>Words in quotes (file names, string values) are colored </a:t>
            </a:r>
            <a:r>
              <a:rPr lang="en-US" dirty="0" smtClean="0">
                <a:solidFill>
                  <a:srgbClr val="FF0000"/>
                </a:solidFill>
              </a:rPr>
              <a:t>“red”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commands from the do-file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8843"/>
          <a:stretch/>
        </p:blipFill>
        <p:spPr>
          <a:xfrm>
            <a:off x="6222539" y="831366"/>
            <a:ext cx="5120640" cy="50942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run a command from the do-file, highlight part or all of the command, and then hit Ctrl‑D </a:t>
            </a:r>
            <a:r>
              <a:rPr lang="en-US" dirty="0" smtClean="0"/>
              <a:t>(</a:t>
            </a:r>
            <a:r>
              <a:rPr lang="en-US" i="1" dirty="0" smtClean="0"/>
              <a:t>Mac</a:t>
            </a:r>
            <a:r>
              <a:rPr lang="en-US" dirty="0" smtClean="0"/>
              <a:t>: </a:t>
            </a:r>
            <a:r>
              <a:rPr lang="en-US" dirty="0" err="1" smtClean="0"/>
              <a:t>Shift+Cmd+D</a:t>
            </a:r>
            <a:r>
              <a:rPr lang="en-US" dirty="0" smtClean="0"/>
              <a:t>) or </a:t>
            </a:r>
            <a:r>
              <a:rPr lang="en-US" dirty="0" smtClean="0"/>
              <a:t>the “Execute(do)” icon, the rightmost icon on the do-file editor toolbar</a:t>
            </a:r>
          </a:p>
          <a:p>
            <a:r>
              <a:rPr lang="en-US" dirty="0" smtClean="0"/>
              <a:t>Multiple commands can be selected and executed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756727" y="425464"/>
            <a:ext cx="3759200" cy="3961809"/>
          </a:xfrm>
          <a:custGeom>
            <a:avLst/>
            <a:gdLst>
              <a:gd name="connsiteX0" fmla="*/ 0 w 3759200"/>
              <a:gd name="connsiteY0" fmla="*/ 3961809 h 3961809"/>
              <a:gd name="connsiteX1" fmla="*/ 2189018 w 3759200"/>
              <a:gd name="connsiteY1" fmla="*/ 221081 h 3961809"/>
              <a:gd name="connsiteX2" fmla="*/ 3759200 w 3759200"/>
              <a:gd name="connsiteY2" fmla="*/ 756791 h 39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3961809">
                <a:moveTo>
                  <a:pt x="0" y="3961809"/>
                </a:moveTo>
                <a:cubicBezTo>
                  <a:pt x="781242" y="2358530"/>
                  <a:pt x="1562485" y="755251"/>
                  <a:pt x="2189018" y="221081"/>
                </a:cubicBezTo>
                <a:cubicBezTo>
                  <a:pt x="2815551" y="-313089"/>
                  <a:pt x="3287375" y="221851"/>
                  <a:pt x="3759200" y="75679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</a:t>
            </a:r>
            <a:r>
              <a:rPr lang="en-US" dirty="0" smtClean="0"/>
              <a:t>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seminar </a:t>
            </a:r>
            <a:r>
              <a:rPr lang="en-US" dirty="0" smtClean="0"/>
              <a:t>introduces the usage of Stata for data analysis</a:t>
            </a:r>
          </a:p>
          <a:p>
            <a:r>
              <a:rPr lang="en-US" dirty="0" smtClean="0"/>
              <a:t>Topics include</a:t>
            </a:r>
          </a:p>
          <a:p>
            <a:pPr lvl="1"/>
            <a:r>
              <a:rPr lang="en-US" dirty="0" smtClean="0"/>
              <a:t>Stata as a data analysis software package</a:t>
            </a:r>
          </a:p>
          <a:p>
            <a:pPr lvl="1"/>
            <a:r>
              <a:rPr lang="en-US" dirty="0" smtClean="0"/>
              <a:t>Navigating Stata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import</a:t>
            </a:r>
          </a:p>
          <a:p>
            <a:pPr lvl="1"/>
            <a:r>
              <a:rPr lang="en-US" dirty="0" smtClean="0"/>
              <a:t>Exploring data</a:t>
            </a:r>
          </a:p>
          <a:p>
            <a:pPr lvl="1"/>
            <a:r>
              <a:rPr lang="en-US" dirty="0" smtClean="0"/>
              <a:t>Data visualization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statistical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40402"/>
          <a:stretch/>
        </p:blipFill>
        <p:spPr>
          <a:xfrm>
            <a:off x="6313054" y="688112"/>
            <a:ext cx="4937760" cy="51204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Comments are not executed, so provide a way to document the do-file</a:t>
            </a:r>
          </a:p>
          <a:p>
            <a:r>
              <a:rPr lang="en-US" dirty="0" smtClean="0"/>
              <a:t>Comments are either preceded by * or surrounded by /* and */</a:t>
            </a:r>
          </a:p>
          <a:p>
            <a:r>
              <a:rPr lang="en-US" dirty="0" smtClean="0"/>
              <a:t>Comments will appear in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in the do-file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 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Stata will normally assume that a newline signifies the end of a command</a:t>
            </a:r>
          </a:p>
          <a:p>
            <a:r>
              <a:rPr lang="en-US" dirty="0" smtClean="0"/>
              <a:t>You can extend commands over multiple lines by placing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  <a:r>
              <a:rPr lang="en-US" dirty="0" smtClean="0"/>
              <a:t> at the end of each line except for the last</a:t>
            </a:r>
          </a:p>
          <a:p>
            <a:r>
              <a:rPr lang="en-US" dirty="0" smtClean="0"/>
              <a:t>Make sure to put a space before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dirty="0" smtClean="0"/>
              <a:t>When executing, highlight each line in the command(s)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36453"/>
          <a:stretch/>
        </p:blipFill>
        <p:spPr>
          <a:xfrm>
            <a:off x="6182821" y="996918"/>
            <a:ext cx="5303520" cy="5106000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4719782" y="3740727"/>
            <a:ext cx="1985819" cy="1690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</a:t>
            </a:r>
            <a:r>
              <a:rPr lang="en-US" dirty="0" smtClean="0"/>
              <a:t>		load Stata dataset</a:t>
            </a:r>
          </a:p>
          <a:p>
            <a:endParaRPr lang="en-US" dirty="0"/>
          </a:p>
          <a:p>
            <a:r>
              <a:rPr lang="en-US" b="1" dirty="0" smtClean="0"/>
              <a:t>save</a:t>
            </a:r>
            <a:r>
              <a:rPr lang="en-US" dirty="0" smtClean="0"/>
              <a:t>		save Stata dataset</a:t>
            </a:r>
          </a:p>
          <a:p>
            <a:endParaRPr lang="en-US" dirty="0"/>
          </a:p>
          <a:p>
            <a:r>
              <a:rPr lang="en-US" b="1" dirty="0" smtClean="0"/>
              <a:t>clear</a:t>
            </a:r>
            <a:r>
              <a:rPr lang="en-US" dirty="0" smtClean="0"/>
              <a:t>		clear dataset from memory</a:t>
            </a:r>
          </a:p>
          <a:p>
            <a:endParaRPr lang="en-US" dirty="0"/>
          </a:p>
          <a:p>
            <a:r>
              <a:rPr lang="en-US" b="1" dirty="0" smtClean="0"/>
              <a:t>import</a:t>
            </a:r>
            <a:r>
              <a:rPr lang="en-US" dirty="0" smtClean="0"/>
              <a:t> 		import </a:t>
            </a:r>
            <a:r>
              <a:rPr lang="en-US" dirty="0"/>
              <a:t>Excel dataset</a:t>
            </a:r>
            <a:endParaRPr lang="en-US" dirty="0" smtClean="0"/>
          </a:p>
          <a:p>
            <a:r>
              <a:rPr lang="en-US" b="1" dirty="0" smtClean="0"/>
              <a:t>excel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b="1" dirty="0" smtClean="0"/>
              <a:t>import</a:t>
            </a:r>
            <a:r>
              <a:rPr lang="en-US" dirty="0" smtClean="0"/>
              <a:t>		import delimited data (csv)</a:t>
            </a:r>
          </a:p>
          <a:p>
            <a:r>
              <a:rPr lang="en-US" b="1" dirty="0" smtClean="0"/>
              <a:t>delimited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</a:t>
            </a:r>
            <a:r>
              <a:rPr lang="en-US" cap="none" dirty="0" smtClean="0"/>
              <a:t>.</a:t>
            </a:r>
            <a:r>
              <a:rPr lang="en-US" cap="none" dirty="0" err="1" smtClean="0"/>
              <a:t>dta</a:t>
            </a:r>
            <a:r>
              <a:rPr lang="en-US" cap="none" dirty="0" smtClean="0"/>
              <a:t>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stored in Stata’s format are known as .</a:t>
            </a:r>
            <a:r>
              <a:rPr lang="en-US" dirty="0" err="1" smtClean="0"/>
              <a:t>dta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Remember that do-files usually have a .do extension</a:t>
            </a:r>
          </a:p>
          <a:p>
            <a:r>
              <a:rPr lang="en-US" dirty="0" smtClean="0"/>
              <a:t>Double clicking on a .</a:t>
            </a:r>
            <a:r>
              <a:rPr lang="en-US" dirty="0" err="1" smtClean="0"/>
              <a:t>dta</a:t>
            </a:r>
            <a:r>
              <a:rPr lang="en-US" dirty="0" smtClean="0"/>
              <a:t> file in Windows will open up a the data in a </a:t>
            </a:r>
            <a:r>
              <a:rPr lang="en-US" i="1" dirty="0" smtClean="0"/>
              <a:t>new</a:t>
            </a:r>
            <a:r>
              <a:rPr lang="en-US" dirty="0" smtClean="0"/>
              <a:t> instance of Stata (not in the current instance)</a:t>
            </a:r>
          </a:p>
          <a:p>
            <a:pPr lvl="1"/>
            <a:r>
              <a:rPr lang="en-US" dirty="0" smtClean="0"/>
              <a:t>Be careful of having many Statas open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and saving </a:t>
            </a:r>
            <a:r>
              <a:rPr lang="en-US" cap="none" dirty="0" smtClean="0"/>
              <a:t>.</a:t>
            </a:r>
            <a:r>
              <a:rPr lang="en-US" cap="none" dirty="0" err="1" smtClean="0"/>
              <a:t>dta</a:t>
            </a:r>
            <a:r>
              <a:rPr lang="en-US" cap="none" dirty="0" smtClean="0"/>
              <a:t>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805" y="2638044"/>
            <a:ext cx="4599180" cy="3217811"/>
          </a:xfrm>
        </p:spPr>
        <p:txBody>
          <a:bodyPr/>
          <a:lstStyle/>
          <a:p>
            <a:r>
              <a:rPr lang="en-US" dirty="0" smtClean="0"/>
              <a:t>The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 smtClean="0"/>
              <a:t> loads Stata .</a:t>
            </a:r>
            <a:r>
              <a:rPr lang="en-US" dirty="0" err="1" smtClean="0"/>
              <a:t>dta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Usually these will be stored on a hard drive, but .</a:t>
            </a:r>
            <a:r>
              <a:rPr lang="en-US" dirty="0" err="1" smtClean="0"/>
              <a:t>dta</a:t>
            </a:r>
            <a:r>
              <a:rPr lang="en-US" dirty="0" smtClean="0"/>
              <a:t> files can also be loaded over the internet (using a web address) 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the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dirty="0" smtClean="0"/>
              <a:t> to save data in Stata’s .</a:t>
            </a:r>
            <a:r>
              <a:rPr lang="en-US" dirty="0" err="1" smtClean="0"/>
              <a:t>dta</a:t>
            </a:r>
            <a:r>
              <a:rPr lang="en-US" dirty="0" smtClean="0"/>
              <a:t> format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 smtClean="0"/>
              <a:t> option will overwrite an existing file with the same </a:t>
            </a:r>
            <a:r>
              <a:rPr lang="en-US" dirty="0" smtClean="0"/>
              <a:t>name</a:t>
            </a:r>
          </a:p>
          <a:p>
            <a:r>
              <a:rPr lang="en-US" dirty="0"/>
              <a:t>The extension .</a:t>
            </a:r>
            <a:r>
              <a:rPr lang="en-US" dirty="0" err="1"/>
              <a:t>dta</a:t>
            </a:r>
            <a:r>
              <a:rPr lang="en-US" dirty="0"/>
              <a:t> can be omitted </a:t>
            </a:r>
            <a:r>
              <a:rPr lang="en-US" dirty="0" smtClean="0"/>
              <a:t>when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dirty="0" smtClean="0">
                <a:cs typeface="Courier New" panose="02070309020205020404" pitchFamily="49" charset="0"/>
              </a:rPr>
              <a:t>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save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03940" cy="32178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read from hard drive; do not execute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"C:/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path/to/myfile.dta“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over </a:t>
            </a:r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stats.idre.ucla.edu/stat/data/hsbdemo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save data, replace if it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hsbdemo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replace</a:t>
            </a:r>
          </a:p>
        </p:txBody>
      </p:sp>
    </p:spTree>
    <p:extLst>
      <p:ext uri="{BB962C8B-B14F-4D97-AF65-F5344CB8AC3E}">
        <p14:creationId xmlns:p14="http://schemas.microsoft.com/office/powerpoint/2010/main" val="16492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Because Stata will only hold one data set in memory at a time, memory must be cleared before new data can be loaded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 smtClean="0"/>
              <a:t> command removes the dataset from memory</a:t>
            </a:r>
          </a:p>
          <a:p>
            <a:r>
              <a:rPr lang="en-US" dirty="0" smtClean="0"/>
              <a:t>Data import commands like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 smtClean="0"/>
              <a:t> will often have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 smtClean="0"/>
              <a:t> option which clears memory before loading the new dataset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419577" cy="3217811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but clear memory first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stats.idre.ucla.edu/stat/data/hsbdemo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clear</a:t>
            </a:r>
          </a:p>
        </p:txBody>
      </p:sp>
    </p:spTree>
    <p:extLst>
      <p:ext uri="{BB962C8B-B14F-4D97-AF65-F5344CB8AC3E}">
        <p14:creationId xmlns:p14="http://schemas.microsoft.com/office/powerpoint/2010/main" val="27569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excel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157" y="2638044"/>
            <a:ext cx="4599180" cy="32178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Stata can read in data sets stored in many other formats</a:t>
            </a:r>
          </a:p>
          <a:p>
            <a:r>
              <a:rPr lang="en-US" dirty="0" smtClean="0"/>
              <a:t>The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  <a:r>
              <a:rPr lang="en-US" dirty="0" smtClean="0"/>
              <a:t> is used to import Excel data</a:t>
            </a:r>
          </a:p>
          <a:p>
            <a:pPr lvl="1"/>
            <a:r>
              <a:rPr lang="en-US" dirty="0" smtClean="0"/>
              <a:t>An Excel filename is required (with path, if not located in working directory) after the keyword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 smtClean="0">
                <a:cs typeface="Courier New" panose="02070309020205020404" pitchFamily="49" charset="0"/>
              </a:rPr>
              <a:t> option to open a particular sheet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Use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 smtClean="0">
                <a:cs typeface="Courier New" panose="02070309020205020404" pitchFamily="49" charset="0"/>
              </a:rPr>
              <a:t> option if variable names are on the first row of the Excel sheet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0590" y="2638044"/>
            <a:ext cx="6851410" cy="32178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import excel file; </a:t>
            </a:r>
            <a:r>
              <a:rPr lang="en-US" dirty="0" smtClean="0">
                <a:solidFill>
                  <a:srgbClr val="00B050"/>
                </a:solidFill>
              </a:rPr>
              <a:t>change path below before </a:t>
            </a:r>
            <a:r>
              <a:rPr lang="en-US" dirty="0">
                <a:solidFill>
                  <a:srgbClr val="00B050"/>
                </a:solidFill>
              </a:rPr>
              <a:t>executing</a:t>
            </a:r>
          </a:p>
          <a:p>
            <a:r>
              <a:rPr lang="en-US" dirty="0" smtClean="0"/>
              <a:t>import excel </a:t>
            </a:r>
            <a:r>
              <a:rPr lang="en-US" dirty="0"/>
              <a:t>using "C:\</a:t>
            </a:r>
            <a:r>
              <a:rPr lang="en-US" dirty="0" smtClean="0"/>
              <a:t>path\myfile.xlsx", sheet(“</a:t>
            </a:r>
            <a:r>
              <a:rPr lang="en-US" dirty="0" err="1" smtClean="0"/>
              <a:t>mysheet</a:t>
            </a:r>
            <a:r>
              <a:rPr lang="en-US" dirty="0" smtClean="0"/>
              <a:t>") </a:t>
            </a:r>
            <a:r>
              <a:rPr lang="en-US" dirty="0" err="1" smtClean="0"/>
              <a:t>firstrow</a:t>
            </a:r>
            <a:r>
              <a:rPr lang="en-US" dirty="0" smtClean="0"/>
              <a:t>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IMPORTing</a:t>
            </a:r>
            <a:r>
              <a:rPr lang="en-US" dirty="0" smtClean="0"/>
              <a:t> </a:t>
            </a:r>
            <a:r>
              <a:rPr lang="en-US" cap="none" dirty="0" smtClean="0"/>
              <a:t>.csv </a:t>
            </a:r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Comma-separated values files are also commonly used to store data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delimited </a:t>
            </a:r>
            <a:r>
              <a:rPr lang="en-US" dirty="0" smtClean="0"/>
              <a:t>to read in .csv files (and files delimited by other characters such as tab or space)</a:t>
            </a:r>
          </a:p>
          <a:p>
            <a:r>
              <a:rPr lang="en-US" dirty="0" smtClean="0"/>
              <a:t>The syntax and options are very similar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But no need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 smtClean="0">
                <a:cs typeface="Courier New" panose="02070309020205020404" pitchFamily="49" charset="0"/>
              </a:rPr>
              <a:t> 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 smtClean="0">
                <a:cs typeface="Courier New" panose="02070309020205020404" pitchFamily="49" charset="0"/>
              </a:rPr>
              <a:t> options (first row is assumed to be variable names in .csv files)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410340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import csv file; </a:t>
            </a:r>
            <a:r>
              <a:rPr lang="en-US" dirty="0" smtClean="0">
                <a:solidFill>
                  <a:srgbClr val="00B050"/>
                </a:solidFill>
              </a:rPr>
              <a:t>change </a:t>
            </a:r>
            <a:r>
              <a:rPr lang="en-US" dirty="0">
                <a:solidFill>
                  <a:srgbClr val="00B050"/>
                </a:solidFill>
              </a:rPr>
              <a:t>path below before executing</a:t>
            </a:r>
          </a:p>
          <a:p>
            <a:r>
              <a:rPr lang="en-US" dirty="0" smtClean="0"/>
              <a:t>import </a:t>
            </a:r>
            <a:r>
              <a:rPr lang="en-US" dirty="0"/>
              <a:t>delimited using "C:\</a:t>
            </a:r>
            <a:r>
              <a:rPr lang="en-US" dirty="0" smtClean="0"/>
              <a:t>path\myfile.csv</a:t>
            </a:r>
            <a:r>
              <a:rPr lang="en-US" dirty="0"/>
              <a:t>", clear</a:t>
            </a:r>
          </a:p>
        </p:txBody>
      </p:sp>
    </p:spTree>
    <p:extLst>
      <p:ext uri="{BB962C8B-B14F-4D97-AF65-F5344CB8AC3E}">
        <p14:creationId xmlns:p14="http://schemas.microsoft.com/office/powerpoint/2010/main" val="3969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menu to import EXCEL and .csv data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40019"/>
          <a:stretch/>
        </p:blipFill>
        <p:spPr>
          <a:xfrm>
            <a:off x="6404494" y="628076"/>
            <a:ext cx="5303520" cy="567921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Because path names can be very long and many options are often needed,  menus are often used to import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 File -&gt; Import and then either </a:t>
            </a:r>
            <a:r>
              <a:rPr lang="en-US" dirty="0" smtClean="0"/>
              <a:t>      “</a:t>
            </a:r>
            <a:r>
              <a:rPr lang="en-US" dirty="0" smtClean="0"/>
              <a:t>Excel spreadsheet” </a:t>
            </a:r>
            <a:r>
              <a:rPr lang="en-US" dirty="0" smtClean="0"/>
              <a:t>or                                       </a:t>
            </a:r>
            <a:r>
              <a:rPr lang="en-US" dirty="0" smtClean="0"/>
              <a:t>“Text data(delimited</a:t>
            </a:r>
            <a:r>
              <a:rPr lang="en-US" dirty="0"/>
              <a:t>,*.</a:t>
            </a:r>
            <a:r>
              <a:rPr lang="en-US" dirty="0" smtClean="0"/>
              <a:t>csv, …)”  </a:t>
            </a:r>
          </a:p>
        </p:txBody>
      </p:sp>
    </p:spTree>
    <p:extLst>
      <p:ext uri="{BB962C8B-B14F-4D97-AF65-F5344CB8AC3E}">
        <p14:creationId xmlns:p14="http://schemas.microsoft.com/office/powerpoint/2010/main" val="39165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data for import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get data into Stata cleanly, make sure the data in your Excel file or .csv file have the following properties</a:t>
            </a:r>
          </a:p>
          <a:p>
            <a:pPr lvl="1"/>
            <a:r>
              <a:rPr lang="en-US" dirty="0" smtClean="0"/>
              <a:t>Rectangular</a:t>
            </a:r>
          </a:p>
          <a:p>
            <a:pPr lvl="2"/>
            <a:r>
              <a:rPr lang="en-US" dirty="0" smtClean="0"/>
              <a:t>Each column (variable</a:t>
            </a:r>
            <a:r>
              <a:rPr lang="en-US" dirty="0"/>
              <a:t>)</a:t>
            </a:r>
            <a:r>
              <a:rPr lang="en-US" dirty="0" smtClean="0"/>
              <a:t> should have the same number of rows (observations)</a:t>
            </a:r>
          </a:p>
          <a:p>
            <a:pPr lvl="2"/>
            <a:r>
              <a:rPr lang="en-US" dirty="0"/>
              <a:t>No graphs, sums, or averages </a:t>
            </a:r>
            <a:r>
              <a:rPr lang="en-US" dirty="0" smtClean="0"/>
              <a:t>in the file</a:t>
            </a:r>
          </a:p>
          <a:p>
            <a:pPr lvl="1"/>
            <a:r>
              <a:rPr lang="en-US" dirty="0" smtClean="0"/>
              <a:t>Missing data should be left as blank fields</a:t>
            </a:r>
          </a:p>
          <a:p>
            <a:pPr lvl="2"/>
            <a:r>
              <a:rPr lang="en-US" dirty="0" smtClean="0"/>
              <a:t>Missing data codes like -999 are ok too (see command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mvdecode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Variable names should contain only alphanumeric characters or _ or .</a:t>
            </a:r>
          </a:p>
          <a:p>
            <a:pPr lvl="1"/>
            <a:r>
              <a:rPr lang="en-US" dirty="0" smtClean="0"/>
              <a:t>Make as many variables numeric as possible</a:t>
            </a:r>
          </a:p>
          <a:p>
            <a:pPr lvl="2"/>
            <a:r>
              <a:rPr lang="en-US" dirty="0" smtClean="0"/>
              <a:t>Many Stata commands will only accept numeric variables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files and </a:t>
            </a:r>
            <a:r>
              <a:rPr lang="en-US" dirty="0" err="1" smtClean="0"/>
              <a:t>stata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help</a:t>
            </a:r>
            <a:r>
              <a:rPr lang="en-US" dirty="0" smtClean="0"/>
              <a:t> </a:t>
            </a:r>
            <a:r>
              <a:rPr lang="en-US" b="1" i="1" dirty="0" smtClean="0"/>
              <a:t>command</a:t>
            </a:r>
            <a:r>
              <a:rPr lang="en-US" i="1" dirty="0" smtClean="0"/>
              <a:t>	</a:t>
            </a:r>
            <a:r>
              <a:rPr lang="en-US" dirty="0" smtClean="0"/>
              <a:t>open help page for </a:t>
            </a:r>
            <a:r>
              <a:rPr lang="en-US" i="1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Precede a command name (and certain topic names)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dirty="0"/>
              <a:t> to access its help file.</a:t>
            </a:r>
          </a:p>
          <a:p>
            <a:endParaRPr lang="en-US" dirty="0"/>
          </a:p>
          <a:p>
            <a:r>
              <a:rPr lang="en-US" dirty="0"/>
              <a:t>Let’s take a look at the help file for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dirty="0" smtClean="0"/>
              <a:t> </a:t>
            </a:r>
            <a:r>
              <a:rPr lang="en-US" dirty="0"/>
              <a:t>command.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help describe</a:t>
            </a:r>
          </a:p>
        </p:txBody>
      </p:sp>
    </p:spTree>
    <p:extLst>
      <p:ext uri="{BB962C8B-B14F-4D97-AF65-F5344CB8AC3E}">
        <p14:creationId xmlns:p14="http://schemas.microsoft.com/office/powerpoint/2010/main" val="4038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file: Title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command name and a brief description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link</a:t>
            </a:r>
            <a:r>
              <a:rPr lang="en-US" dirty="0" smtClean="0"/>
              <a:t> </a:t>
            </a:r>
            <a:r>
              <a:rPr lang="en-US" dirty="0"/>
              <a:t>to a .pdf of the Stata manual entry </a:t>
            </a:r>
            <a:r>
              <a:rPr lang="en-US" dirty="0" smtClean="0"/>
              <a:t>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manual </a:t>
            </a:r>
            <a:r>
              <a:rPr lang="en-US" dirty="0"/>
              <a:t>entries include details about methods and formulas used for estimation commands, and </a:t>
            </a:r>
            <a:r>
              <a:rPr lang="en-US" dirty="0" smtClean="0"/>
              <a:t>thoroughly </a:t>
            </a:r>
            <a:r>
              <a:rPr lang="en-US" dirty="0"/>
              <a:t>explained examples.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73" y="2502501"/>
            <a:ext cx="5265582" cy="2375867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5661330" y="2830665"/>
            <a:ext cx="1463040" cy="540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337909" y="3501293"/>
            <a:ext cx="2243015" cy="369831"/>
          </a:xfrm>
          <a:custGeom>
            <a:avLst/>
            <a:gdLst>
              <a:gd name="connsiteX0" fmla="*/ 0 w 2243015"/>
              <a:gd name="connsiteY0" fmla="*/ 0 h 369831"/>
              <a:gd name="connsiteX1" fmla="*/ 859692 w 2243015"/>
              <a:gd name="connsiteY1" fmla="*/ 367323 h 369831"/>
              <a:gd name="connsiteX2" fmla="*/ 2243015 w 2243015"/>
              <a:gd name="connsiteY2" fmla="*/ 132862 h 3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015" h="369831">
                <a:moveTo>
                  <a:pt x="0" y="0"/>
                </a:moveTo>
                <a:cubicBezTo>
                  <a:pt x="242928" y="172589"/>
                  <a:pt x="485856" y="345179"/>
                  <a:pt x="859692" y="367323"/>
                </a:cubicBezTo>
                <a:cubicBezTo>
                  <a:pt x="1233528" y="389467"/>
                  <a:pt x="1738271" y="261164"/>
                  <a:pt x="2243015" y="132862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file: Syntax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various uses of command and how to specify </a:t>
            </a:r>
            <a:r>
              <a:rPr lang="en-US" dirty="0" smtClean="0"/>
              <a:t>them</a:t>
            </a:r>
            <a:endParaRPr lang="en-US" dirty="0"/>
          </a:p>
          <a:p>
            <a:r>
              <a:rPr lang="en-US" b="1" dirty="0"/>
              <a:t>bolded</a:t>
            </a:r>
            <a:r>
              <a:rPr lang="en-US" dirty="0"/>
              <a:t> words are </a:t>
            </a:r>
            <a:r>
              <a:rPr lang="en-US" dirty="0" smtClean="0"/>
              <a:t>required</a:t>
            </a:r>
          </a:p>
          <a:p>
            <a:r>
              <a:rPr lang="en-US" dirty="0"/>
              <a:t>the </a:t>
            </a:r>
            <a:r>
              <a:rPr lang="en-US" u="sng" dirty="0"/>
              <a:t>underlined</a:t>
            </a:r>
            <a:r>
              <a:rPr lang="en-US" dirty="0"/>
              <a:t> part of the command name is the minimal abbreviation of the command required for Stata to understand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We can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/>
              <a:t>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/>
              <a:t>italicized</a:t>
            </a:r>
            <a:r>
              <a:rPr lang="en-US" dirty="0"/>
              <a:t> words are to be substituted by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e.g.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varlist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list of one or more variables</a:t>
            </a:r>
            <a:endParaRPr lang="en-US" dirty="0"/>
          </a:p>
          <a:p>
            <a:r>
              <a:rPr lang="en-US" dirty="0"/>
              <a:t>[Bracketed] words are </a:t>
            </a:r>
            <a:r>
              <a:rPr lang="en-US" dirty="0" smtClean="0"/>
              <a:t>optional</a:t>
            </a:r>
            <a:endParaRPr lang="en-US" dirty="0"/>
          </a:p>
          <a:p>
            <a:r>
              <a:rPr lang="en-US" dirty="0"/>
              <a:t>a comma , is almost always used to initiate the list of options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47" y="2928815"/>
            <a:ext cx="5269074" cy="2377440"/>
          </a:xfrm>
        </p:spPr>
      </p:pic>
    </p:spTree>
    <p:extLst>
      <p:ext uri="{BB962C8B-B14F-4D97-AF65-F5344CB8AC3E}">
        <p14:creationId xmlns:p14="http://schemas.microsoft.com/office/powerpoint/2010/main" val="38437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FILE: THE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Under the </a:t>
            </a:r>
            <a:r>
              <a:rPr lang="en-US" b="1" dirty="0"/>
              <a:t>Syntax</a:t>
            </a:r>
            <a:r>
              <a:rPr lang="en-US" dirty="0"/>
              <a:t> section </a:t>
            </a:r>
            <a:r>
              <a:rPr lang="en-US" dirty="0" smtClean="0"/>
              <a:t>are</a:t>
            </a:r>
            <a:r>
              <a:rPr lang="en-US" dirty="0"/>
              <a:t> </a:t>
            </a:r>
            <a:r>
              <a:rPr lang="en-US" b="1" dirty="0"/>
              <a:t>options</a:t>
            </a:r>
            <a:r>
              <a:rPr lang="en-US" dirty="0"/>
              <a:t> available for the command.</a:t>
            </a:r>
          </a:p>
          <a:p>
            <a:r>
              <a:rPr lang="en-US" dirty="0"/>
              <a:t>Below </a:t>
            </a:r>
            <a:r>
              <a:rPr lang="en-US" b="1" dirty="0"/>
              <a:t>options</a:t>
            </a:r>
            <a:r>
              <a:rPr lang="en-US" dirty="0" smtClean="0"/>
              <a:t> are</a:t>
            </a:r>
            <a:r>
              <a:rPr lang="en-US" dirty="0"/>
              <a:t> </a:t>
            </a:r>
            <a:r>
              <a:rPr lang="en-US" b="1" dirty="0"/>
              <a:t>examples</a:t>
            </a:r>
            <a:r>
              <a:rPr lang="en-US" dirty="0"/>
              <a:t> of using the command, including video </a:t>
            </a:r>
            <a:r>
              <a:rPr lang="en-US" dirty="0" smtClean="0"/>
              <a:t>examples! (occasionally)</a:t>
            </a:r>
          </a:p>
          <a:p>
            <a:r>
              <a:rPr lang="en-US" dirty="0" smtClean="0"/>
              <a:t>Click on “Also see” to open help files of related commands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81" y="2480925"/>
            <a:ext cx="5115308" cy="320040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5517663" y="3227754"/>
            <a:ext cx="5361353" cy="1445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your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vIEWING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browse</a:t>
            </a:r>
            <a:r>
              <a:rPr lang="en-US" dirty="0" smtClean="0"/>
              <a:t>	open spreadsheet of data</a:t>
            </a:r>
          </a:p>
          <a:p>
            <a:endParaRPr lang="en-US" dirty="0"/>
          </a:p>
          <a:p>
            <a:r>
              <a:rPr lang="en-US" b="1" dirty="0"/>
              <a:t>l</a:t>
            </a:r>
            <a:r>
              <a:rPr lang="en-US" b="1" dirty="0" smtClean="0"/>
              <a:t>ist</a:t>
            </a:r>
            <a:r>
              <a:rPr lang="en-US" dirty="0" smtClean="0"/>
              <a:t>	print data to Stata console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use a dataset consisting of 200 observations (rows) and 13 variables (columns)</a:t>
            </a:r>
          </a:p>
          <a:p>
            <a:r>
              <a:rPr lang="en-US" dirty="0" smtClean="0"/>
              <a:t>Each observation is a student</a:t>
            </a:r>
          </a:p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Demographics – gender(1=male, 2=female), race, </a:t>
            </a:r>
            <a:r>
              <a:rPr lang="en-US" dirty="0" err="1" smtClean="0"/>
              <a:t>ses</a:t>
            </a:r>
            <a:r>
              <a:rPr lang="en-US" dirty="0" smtClean="0"/>
              <a:t>(low, middle, high),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Academic test scores</a:t>
            </a:r>
          </a:p>
          <a:p>
            <a:pPr lvl="2"/>
            <a:r>
              <a:rPr lang="en-US" dirty="0" smtClean="0"/>
              <a:t>read, write, math, science, </a:t>
            </a:r>
            <a:r>
              <a:rPr lang="en-US" dirty="0" err="1" smtClean="0"/>
              <a:t>socst</a:t>
            </a:r>
            <a:endParaRPr lang="en-US" dirty="0" smtClean="0"/>
          </a:p>
          <a:p>
            <a:r>
              <a:rPr lang="en-US" dirty="0" smtClean="0"/>
              <a:t>Go ahead and load the dataset!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033070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seminar dataset</a:t>
            </a:r>
          </a:p>
          <a:p>
            <a:r>
              <a:rPr lang="en-US" dirty="0"/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903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the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the data are loaded, we can view the dataset as a spreadsheet using the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</a:p>
          <a:p>
            <a:r>
              <a:rPr lang="en-US" dirty="0" smtClean="0"/>
              <a:t>The magnifying glass with spreadsheet icon also browses the dataset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Black columns are numeric,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columns are strings,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columns are numeric with string labels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33" y="2591534"/>
            <a:ext cx="4615497" cy="3474720"/>
          </a:xfrm>
        </p:spPr>
      </p:pic>
      <p:pic>
        <p:nvPicPr>
          <p:cNvPr id="2050" name="Picture 2" descr="C:\Users\Andy\Desktop\intro stata images\command wind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72933" b="90143"/>
          <a:stretch/>
        </p:blipFill>
        <p:spPr bwMode="auto">
          <a:xfrm>
            <a:off x="2499533" y="4211711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38953" y="4486030"/>
            <a:ext cx="195385" cy="274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command prints observation to the Stata console</a:t>
            </a:r>
          </a:p>
          <a:p>
            <a:r>
              <a:rPr lang="en-US" dirty="0" smtClean="0"/>
              <a:t>Simply issuing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” will list all observations and variables</a:t>
            </a:r>
          </a:p>
          <a:p>
            <a:pPr lvl="1"/>
            <a:r>
              <a:rPr lang="en-US" dirty="0" smtClean="0"/>
              <a:t>Not usually recommended except for small datasets</a:t>
            </a:r>
          </a:p>
          <a:p>
            <a:r>
              <a:rPr lang="en-US" dirty="0" smtClean="0"/>
              <a:t>Specify variable names to </a:t>
            </a:r>
            <a:r>
              <a:rPr lang="en-US" dirty="0" smtClean="0">
                <a:cs typeface="Courier New" panose="02070309020205020404" pitchFamily="49" charset="0"/>
              </a:rPr>
              <a:t>list</a:t>
            </a:r>
            <a:r>
              <a:rPr lang="en-US" dirty="0" smtClean="0"/>
              <a:t> only those variables</a:t>
            </a:r>
          </a:p>
          <a:p>
            <a:r>
              <a:rPr lang="en-US" dirty="0" smtClean="0"/>
              <a:t>We will soon see how to restrict to certain observations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read and write for first 5 observations</a:t>
            </a:r>
          </a:p>
          <a:p>
            <a:r>
              <a:rPr lang="en-US" dirty="0"/>
              <a:t>li read write in </a:t>
            </a:r>
            <a:r>
              <a:rPr lang="en-US" dirty="0" smtClean="0"/>
              <a:t>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+--------------+</a:t>
            </a:r>
          </a:p>
          <a:p>
            <a:r>
              <a:rPr lang="en-US" dirty="0"/>
              <a:t>     | read   write |</a:t>
            </a:r>
          </a:p>
          <a:p>
            <a:r>
              <a:rPr lang="en-US" dirty="0"/>
              <a:t>     |--------------|</a:t>
            </a:r>
          </a:p>
          <a:p>
            <a:r>
              <a:rPr lang="en-US" dirty="0"/>
              <a:t>  1. |   57      52 |</a:t>
            </a:r>
          </a:p>
          <a:p>
            <a:r>
              <a:rPr lang="en-US" dirty="0"/>
              <a:t>  2. |   68      59 |</a:t>
            </a:r>
          </a:p>
          <a:p>
            <a:r>
              <a:rPr lang="en-US" dirty="0"/>
              <a:t>  3. |   44      33 |</a:t>
            </a:r>
          </a:p>
          <a:p>
            <a:r>
              <a:rPr lang="en-US" dirty="0"/>
              <a:t>  4. |   63      44 |</a:t>
            </a:r>
          </a:p>
          <a:p>
            <a:r>
              <a:rPr lang="en-US" dirty="0"/>
              <a:t>  5. |   47      52 |</a:t>
            </a:r>
          </a:p>
          <a:p>
            <a:r>
              <a:rPr lang="en-US" dirty="0"/>
              <a:t>     +--------------+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is an easy to use but very powerful data analysis software package</a:t>
            </a:r>
          </a:p>
          <a:p>
            <a:r>
              <a:rPr lang="en-US" dirty="0" smtClean="0"/>
              <a:t>Stata offers a wide array of statistical tools that include both standard methods and newer, advanced methods, as new releases of Stata are distributed annually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</a:t>
            </a:r>
            <a:r>
              <a:rPr lang="en-US" dirty="0" smtClean="0"/>
              <a:t>	select by observation number</a:t>
            </a:r>
          </a:p>
          <a:p>
            <a:endParaRPr lang="en-US" dirty="0"/>
          </a:p>
          <a:p>
            <a:r>
              <a:rPr lang="en-US" b="1" dirty="0" smtClean="0"/>
              <a:t>if</a:t>
            </a:r>
            <a:r>
              <a:rPr lang="en-US" dirty="0" smtClean="0"/>
              <a:t>	select by condition</a:t>
            </a:r>
          </a:p>
        </p:txBody>
      </p:sp>
    </p:spTree>
    <p:extLst>
      <p:ext uri="{BB962C8B-B14F-4D97-AF65-F5344CB8AC3E}">
        <p14:creationId xmlns:p14="http://schemas.microsoft.com/office/powerpoint/2010/main" val="3575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observation number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cs typeface="Courier New" panose="02070309020205020404" pitchFamily="49" charset="0"/>
              </a:rPr>
              <a:t> s</a:t>
            </a:r>
            <a:r>
              <a:rPr lang="en-US" dirty="0" smtClean="0"/>
              <a:t>elects by observation (row) number</a:t>
            </a:r>
          </a:p>
          <a:p>
            <a:r>
              <a:rPr lang="en-US" dirty="0" smtClean="0"/>
              <a:t>Syntax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firstobs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lastobs</a:t>
            </a:r>
            <a:endParaRPr lang="en-US" dirty="0" smtClean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30/100</a:t>
            </a:r>
            <a:r>
              <a:rPr lang="en-US" dirty="0" smtClean="0"/>
              <a:t> – observations 30 through 100</a:t>
            </a:r>
          </a:p>
          <a:p>
            <a:pPr lvl="1"/>
            <a:r>
              <a:rPr lang="en-US" dirty="0" smtClean="0"/>
              <a:t>Negative numbers count from the end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 smtClean="0"/>
              <a:t>” means last observation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-10/L </a:t>
            </a:r>
            <a:r>
              <a:rPr lang="en-US" dirty="0" smtClean="0"/>
              <a:t>– tenth observation from the last through last observation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science for </a:t>
            </a:r>
            <a:r>
              <a:rPr lang="en-US" dirty="0" smtClean="0">
                <a:solidFill>
                  <a:srgbClr val="00B050"/>
                </a:solidFill>
              </a:rPr>
              <a:t>last 3 </a:t>
            </a:r>
            <a:r>
              <a:rPr lang="en-US" dirty="0">
                <a:solidFill>
                  <a:srgbClr val="00B050"/>
                </a:solidFill>
              </a:rPr>
              <a:t>observations</a:t>
            </a:r>
          </a:p>
          <a:p>
            <a:r>
              <a:rPr lang="en-US" dirty="0"/>
              <a:t>li science in -</a:t>
            </a:r>
            <a:r>
              <a:rPr lang="en-US" dirty="0" smtClean="0"/>
              <a:t>3/L</a:t>
            </a:r>
          </a:p>
          <a:p>
            <a:endParaRPr lang="en-US" dirty="0"/>
          </a:p>
          <a:p>
            <a:r>
              <a:rPr lang="en-US" dirty="0"/>
              <a:t>     +---------+</a:t>
            </a:r>
          </a:p>
          <a:p>
            <a:r>
              <a:rPr lang="en-US" dirty="0"/>
              <a:t>     | science |</a:t>
            </a:r>
          </a:p>
          <a:p>
            <a:r>
              <a:rPr lang="en-US" dirty="0"/>
              <a:t>     |---------|</a:t>
            </a:r>
          </a:p>
          <a:p>
            <a:r>
              <a:rPr lang="en-US" dirty="0"/>
              <a:t>198. |      55 |</a:t>
            </a:r>
          </a:p>
          <a:p>
            <a:r>
              <a:rPr lang="en-US" dirty="0"/>
              <a:t>199. |      58 |</a:t>
            </a:r>
          </a:p>
          <a:p>
            <a:r>
              <a:rPr lang="en-US" dirty="0"/>
              <a:t>200. |      53 |</a:t>
            </a:r>
          </a:p>
          <a:p>
            <a:r>
              <a:rPr lang="en-US" dirty="0"/>
              <a:t>     +---------+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condition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/>
              <a:t> selects </a:t>
            </a:r>
            <a:r>
              <a:rPr lang="en-US" dirty="0"/>
              <a:t>observations that meet a certain </a:t>
            </a:r>
            <a:r>
              <a:rPr lang="en-US" dirty="0" smtClean="0"/>
              <a:t>condition</a:t>
            </a:r>
          </a:p>
          <a:p>
            <a:pPr lvl="1"/>
            <a:r>
              <a:rPr lang="en-US" dirty="0" smtClean="0"/>
              <a:t>gender == 1 (male)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ath &gt; 50</a:t>
            </a:r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 clause usually placed </a:t>
            </a:r>
            <a:r>
              <a:rPr lang="en-US" dirty="0"/>
              <a:t>after the command specification, but before the comma that </a:t>
            </a:r>
            <a:r>
              <a:rPr lang="en-US" dirty="0" smtClean="0"/>
              <a:t>precedes the </a:t>
            </a:r>
            <a:r>
              <a:rPr lang="en-US" dirty="0"/>
              <a:t>list of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list gender,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r>
              <a:rPr lang="en-US" dirty="0">
                <a:solidFill>
                  <a:srgbClr val="00B050"/>
                </a:solidFill>
              </a:rPr>
              <a:t>, and math if math &gt; 70 </a:t>
            </a:r>
          </a:p>
          <a:p>
            <a:r>
              <a:rPr lang="en-US" dirty="0">
                <a:solidFill>
                  <a:srgbClr val="00B050"/>
                </a:solidFill>
              </a:rPr>
              <a:t>* with clean output</a:t>
            </a:r>
          </a:p>
          <a:p>
            <a:r>
              <a:rPr lang="en-US" dirty="0">
                <a:solidFill>
                  <a:schemeClr val="tx1"/>
                </a:solidFill>
              </a:rPr>
              <a:t>li gender </a:t>
            </a:r>
            <a:r>
              <a:rPr lang="en-US" dirty="0" err="1">
                <a:solidFill>
                  <a:schemeClr val="tx1"/>
                </a:solidFill>
              </a:rPr>
              <a:t>ses</a:t>
            </a:r>
            <a:r>
              <a:rPr lang="en-US" dirty="0">
                <a:solidFill>
                  <a:schemeClr val="tx1"/>
                </a:solidFill>
              </a:rPr>
              <a:t> math if math &gt; 70, clean</a:t>
            </a:r>
          </a:p>
          <a:p>
            <a:endParaRPr lang="en-US" dirty="0"/>
          </a:p>
          <a:p>
            <a:r>
              <a:rPr lang="en-US" dirty="0"/>
              <a:t>       gender      </a:t>
            </a:r>
            <a:r>
              <a:rPr lang="en-US" dirty="0" err="1"/>
              <a:t>ses</a:t>
            </a:r>
            <a:r>
              <a:rPr lang="en-US" dirty="0"/>
              <a:t>   math  </a:t>
            </a:r>
          </a:p>
          <a:p>
            <a:r>
              <a:rPr lang="en-US" dirty="0"/>
              <a:t> 13.        1     high     71  </a:t>
            </a:r>
          </a:p>
          <a:p>
            <a:r>
              <a:rPr lang="en-US" dirty="0"/>
              <a:t> 22.        1   middle     75  </a:t>
            </a:r>
          </a:p>
          <a:p>
            <a:r>
              <a:rPr lang="en-US" dirty="0"/>
              <a:t> 37.        1   middle     75  </a:t>
            </a:r>
          </a:p>
          <a:p>
            <a:r>
              <a:rPr lang="en-US" dirty="0"/>
              <a:t> 55.        1   middle     73  </a:t>
            </a:r>
          </a:p>
          <a:p>
            <a:r>
              <a:rPr lang="en-US" dirty="0"/>
              <a:t> 73.        1   middle     71  </a:t>
            </a:r>
          </a:p>
          <a:p>
            <a:r>
              <a:rPr lang="en-US" dirty="0"/>
              <a:t> 83.        1   middle     71  </a:t>
            </a:r>
          </a:p>
          <a:p>
            <a:r>
              <a:rPr lang="en-US" dirty="0"/>
              <a:t> 97.        2   middle     72  </a:t>
            </a:r>
          </a:p>
          <a:p>
            <a:r>
              <a:rPr lang="en-US" dirty="0"/>
              <a:t> 98.        2     high     71  </a:t>
            </a:r>
          </a:p>
          <a:p>
            <a:r>
              <a:rPr lang="en-US" dirty="0"/>
              <a:t>132.        2      low     72  </a:t>
            </a:r>
          </a:p>
          <a:p>
            <a:r>
              <a:rPr lang="en-US" dirty="0"/>
              <a:t>164.        2      low     72</a:t>
            </a:r>
          </a:p>
        </p:txBody>
      </p:sp>
      <p:sp>
        <p:nvSpPr>
          <p:cNvPr id="7" name="Freeform 6"/>
          <p:cNvSpPr/>
          <p:nvPr/>
        </p:nvSpPr>
        <p:spPr>
          <a:xfrm>
            <a:off x="5978769" y="2339054"/>
            <a:ext cx="2243017" cy="2278750"/>
          </a:xfrm>
          <a:custGeom>
            <a:avLst/>
            <a:gdLst>
              <a:gd name="connsiteX0" fmla="*/ 0 w 2243016"/>
              <a:gd name="connsiteY0" fmla="*/ 2217315 h 2278750"/>
              <a:gd name="connsiteX1" fmla="*/ 46893 w 2243016"/>
              <a:gd name="connsiteY1" fmla="*/ 2006300 h 2278750"/>
              <a:gd name="connsiteX2" fmla="*/ 218831 w 2243016"/>
              <a:gd name="connsiteY2" fmla="*/ 60269 h 2278750"/>
              <a:gd name="connsiteX3" fmla="*/ 2243016 w 2243016"/>
              <a:gd name="connsiteY3" fmla="*/ 685500 h 227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016" h="2278750">
                <a:moveTo>
                  <a:pt x="0" y="2217315"/>
                </a:moveTo>
                <a:cubicBezTo>
                  <a:pt x="5210" y="2291561"/>
                  <a:pt x="10421" y="2365808"/>
                  <a:pt x="46893" y="2006300"/>
                </a:cubicBezTo>
                <a:cubicBezTo>
                  <a:pt x="83365" y="1646792"/>
                  <a:pt x="-147189" y="280402"/>
                  <a:pt x="218831" y="60269"/>
                </a:cubicBezTo>
                <a:cubicBezTo>
                  <a:pt x="584851" y="-159864"/>
                  <a:pt x="1413933" y="262818"/>
                  <a:pt x="2243016" y="6855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logical and 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 smtClean="0"/>
              <a:t>  equal to</a:t>
            </a:r>
          </a:p>
          <a:p>
            <a:pPr lvl="1"/>
            <a:r>
              <a:rPr lang="en-US" dirty="0" smtClean="0"/>
              <a:t>double equals used to check for equality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 smtClean="0"/>
              <a:t>  greater than, greater than or equal to, less than, less than or equal to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 not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 not </a:t>
            </a:r>
            <a:r>
              <a:rPr lang="en-US" dirty="0" smtClean="0"/>
              <a:t>equal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  and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/>
              <a:t>  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829870" cy="3217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browse gender,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r>
              <a:rPr lang="en-US" dirty="0">
                <a:solidFill>
                  <a:srgbClr val="00B050"/>
                </a:solidFill>
              </a:rPr>
              <a:t>, and read </a:t>
            </a:r>
          </a:p>
          <a:p>
            <a:r>
              <a:rPr lang="en-US" dirty="0">
                <a:solidFill>
                  <a:srgbClr val="00B050"/>
                </a:solidFill>
              </a:rPr>
              <a:t>*  for females (gender=2) who have read &gt; 70</a:t>
            </a:r>
          </a:p>
          <a:p>
            <a:r>
              <a:rPr lang="en-US" dirty="0"/>
              <a:t>browse gender </a:t>
            </a:r>
            <a:r>
              <a:rPr lang="en-US" dirty="0" err="1"/>
              <a:t>ses</a:t>
            </a:r>
            <a:r>
              <a:rPr lang="en-US" dirty="0"/>
              <a:t> read if gender == 2 &amp; read &gt; 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98" y="3581345"/>
            <a:ext cx="290468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data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describe</a:t>
            </a:r>
            <a:r>
              <a:rPr lang="en-US" dirty="0" smtClean="0"/>
              <a:t>	get variable properties	</a:t>
            </a:r>
          </a:p>
          <a:p>
            <a:endParaRPr lang="en-US" dirty="0"/>
          </a:p>
          <a:p>
            <a:r>
              <a:rPr lang="en-US" b="1" dirty="0" smtClean="0"/>
              <a:t>codebook</a:t>
            </a:r>
            <a:r>
              <a:rPr lang="en-US" dirty="0" smtClean="0"/>
              <a:t>	inspect variable values</a:t>
            </a:r>
          </a:p>
          <a:p>
            <a:endParaRPr lang="en-US" dirty="0"/>
          </a:p>
          <a:p>
            <a:r>
              <a:rPr lang="en-US" b="1" dirty="0" smtClean="0"/>
              <a:t>summarize</a:t>
            </a:r>
            <a:r>
              <a:rPr lang="en-US" dirty="0" smtClean="0"/>
              <a:t>	summarize distribution</a:t>
            </a:r>
          </a:p>
          <a:p>
            <a:endParaRPr lang="en-US" dirty="0"/>
          </a:p>
          <a:p>
            <a:r>
              <a:rPr lang="en-US" b="1" dirty="0" smtClean="0"/>
              <a:t>tabulate</a:t>
            </a:r>
            <a:r>
              <a:rPr lang="en-US" dirty="0" smtClean="0"/>
              <a:t>	tabulate frequencies</a:t>
            </a:r>
          </a:p>
        </p:txBody>
      </p:sp>
    </p:spTree>
    <p:extLst>
      <p:ext uri="{BB962C8B-B14F-4D97-AF65-F5344CB8AC3E}">
        <p14:creationId xmlns:p14="http://schemas.microsoft.com/office/powerpoint/2010/main" val="25311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your data before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time to explore your data set before embarking on analysis</a:t>
            </a:r>
          </a:p>
          <a:p>
            <a:r>
              <a:rPr lang="en-US" dirty="0" smtClean="0"/>
              <a:t>Get to know your sample</a:t>
            </a:r>
          </a:p>
          <a:p>
            <a:pPr lvl="1"/>
            <a:r>
              <a:rPr lang="en-US" dirty="0" smtClean="0"/>
              <a:t>Demographics of subjects</a:t>
            </a:r>
          </a:p>
          <a:p>
            <a:pPr lvl="1"/>
            <a:r>
              <a:rPr lang="en-US" dirty="0" smtClean="0"/>
              <a:t>Distributions of key variables</a:t>
            </a:r>
          </a:p>
          <a:p>
            <a:r>
              <a:rPr lang="en-US" dirty="0" smtClean="0"/>
              <a:t>Look for possible errors in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Courier New" panose="02070309020205020404" pitchFamily="49" charset="0"/>
              </a:rPr>
              <a:t>USE </a:t>
            </a:r>
            <a:r>
              <a:rPr lang="en-US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 </a:t>
            </a:r>
            <a:r>
              <a:rPr lang="en-US" cap="none" dirty="0" smtClean="0">
                <a:latin typeface="+mn-lt"/>
                <a:cs typeface="Courier New" panose="02070309020205020404" pitchFamily="49" charset="0"/>
              </a:rPr>
              <a:t>TO GET VARIABLE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describe </a:t>
            </a:r>
            <a:r>
              <a:rPr lang="en-US" sz="2300" dirty="0" smtClean="0">
                <a:cs typeface="Courier New" panose="02070309020205020404" pitchFamily="49" charset="0"/>
              </a:rPr>
              <a:t>p</a:t>
            </a:r>
            <a:r>
              <a:rPr lang="en-US" sz="2300" dirty="0" smtClean="0"/>
              <a:t>rovides </a:t>
            </a:r>
            <a:r>
              <a:rPr lang="en-US" sz="2300" dirty="0"/>
              <a:t>the following </a:t>
            </a:r>
            <a:r>
              <a:rPr lang="en-US" sz="2300" dirty="0" smtClean="0"/>
              <a:t>variable properties:</a:t>
            </a:r>
            <a:endParaRPr lang="en-US" sz="2300" dirty="0"/>
          </a:p>
          <a:p>
            <a:pPr lvl="1"/>
            <a:r>
              <a:rPr lang="en-US" sz="2100" dirty="0"/>
              <a:t>storage type (e.g. byte (integer), float (decimal), </a:t>
            </a:r>
            <a:r>
              <a:rPr lang="en-US" sz="2100" dirty="0" smtClean="0"/>
              <a:t>str8 (character </a:t>
            </a:r>
            <a:r>
              <a:rPr lang="en-US" sz="2100" dirty="0"/>
              <a:t>string variable of length </a:t>
            </a:r>
            <a:r>
              <a:rPr lang="en-US" sz="2100" dirty="0" smtClean="0"/>
              <a:t>8))</a:t>
            </a:r>
            <a:endParaRPr lang="en-US" sz="2100" dirty="0"/>
          </a:p>
          <a:p>
            <a:pPr lvl="1"/>
            <a:r>
              <a:rPr lang="en-US" sz="2100" dirty="0" smtClean="0"/>
              <a:t>name of value </a:t>
            </a:r>
            <a:r>
              <a:rPr lang="en-US" sz="2100" dirty="0"/>
              <a:t>label</a:t>
            </a:r>
          </a:p>
          <a:p>
            <a:pPr lvl="1"/>
            <a:r>
              <a:rPr lang="en-US" sz="2100" dirty="0"/>
              <a:t>variable label</a:t>
            </a:r>
          </a:p>
          <a:p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 </a:t>
            </a:r>
            <a:r>
              <a:rPr lang="en-US" sz="2300" dirty="0" smtClean="0">
                <a:cs typeface="Courier New" panose="02070309020205020404" pitchFamily="49" charset="0"/>
              </a:rPr>
              <a:t>by itself will describe all variables</a:t>
            </a:r>
          </a:p>
          <a:p>
            <a:pPr lvl="1"/>
            <a:r>
              <a:rPr lang="en-US" sz="2100" dirty="0" smtClean="0">
                <a:cs typeface="Courier New" panose="02070309020205020404" pitchFamily="49" charset="0"/>
              </a:rPr>
              <a:t>can restrict to a list of variables (</a:t>
            </a:r>
            <a:r>
              <a:rPr lang="en-US" sz="21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100" dirty="0" smtClean="0">
                <a:cs typeface="Courier New" panose="02070309020205020404" pitchFamily="49" charset="0"/>
              </a:rPr>
              <a:t> in Stata lingo)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500" dirty="0" smtClean="0">
                <a:solidFill>
                  <a:srgbClr val="00B050"/>
                </a:solidFill>
              </a:rPr>
              <a:t>* get </a:t>
            </a:r>
            <a:r>
              <a:rPr lang="en-US" sz="1500" dirty="0">
                <a:solidFill>
                  <a:srgbClr val="00B050"/>
                </a:solidFill>
              </a:rPr>
              <a:t>variable </a:t>
            </a:r>
            <a:r>
              <a:rPr lang="en-US" sz="1500" dirty="0" smtClean="0">
                <a:solidFill>
                  <a:srgbClr val="00B050"/>
                </a:solidFill>
              </a:rPr>
              <a:t>properties</a:t>
            </a:r>
            <a:endParaRPr lang="en-US" sz="15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500" dirty="0" smtClean="0"/>
              <a:t>describe</a:t>
            </a:r>
          </a:p>
          <a:p>
            <a:endParaRPr lang="en-US" sz="1500" dirty="0"/>
          </a:p>
          <a:p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data from https://stats.idre.ucla.edu/stat/data/hs0.dta</a:t>
            </a:r>
          </a:p>
          <a:p>
            <a:r>
              <a:rPr lang="en-US" dirty="0"/>
              <a:t>  </a:t>
            </a:r>
            <a:r>
              <a:rPr lang="en-US" dirty="0" err="1"/>
              <a:t>obs</a:t>
            </a:r>
            <a:r>
              <a:rPr lang="en-US" dirty="0"/>
              <a:t>:           200                          </a:t>
            </a:r>
          </a:p>
          <a:p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:            11                          12 Dec 2008 14:38</a:t>
            </a:r>
          </a:p>
          <a:p>
            <a:r>
              <a:rPr lang="en-US" dirty="0"/>
              <a:t> size:         9,600                          </a:t>
            </a:r>
          </a:p>
          <a:p>
            <a:r>
              <a:rPr lang="en-US" dirty="0" smtClean="0"/>
              <a:t>----------------------------------------------------------------              	 storage   </a:t>
            </a:r>
            <a:r>
              <a:rPr lang="en-US" dirty="0"/>
              <a:t>display    value</a:t>
            </a:r>
          </a:p>
          <a:p>
            <a:r>
              <a:rPr lang="en-US" dirty="0"/>
              <a:t>variable name   type    format     label      variable label</a:t>
            </a:r>
          </a:p>
          <a:p>
            <a:r>
              <a:rPr lang="en-US" dirty="0" smtClean="0"/>
              <a:t>----------------------------------------------------------------gender          </a:t>
            </a:r>
            <a:r>
              <a:rPr lang="en-US" dirty="0"/>
              <a:t>float   %9.0g                 </a:t>
            </a:r>
          </a:p>
          <a:p>
            <a:r>
              <a:rPr lang="en-US" dirty="0"/>
              <a:t>id              float   %9.0g                 </a:t>
            </a:r>
          </a:p>
          <a:p>
            <a:r>
              <a:rPr lang="en-US" dirty="0"/>
              <a:t>race            float   %12.0g     </a:t>
            </a:r>
            <a:r>
              <a:rPr lang="en-US" dirty="0" err="1"/>
              <a:t>rl</a:t>
            </a:r>
            <a:r>
              <a:rPr lang="en-US" dirty="0"/>
              <a:t>         </a:t>
            </a:r>
          </a:p>
          <a:p>
            <a:r>
              <a:rPr lang="en-US" dirty="0" err="1"/>
              <a:t>ses</a:t>
            </a:r>
            <a:r>
              <a:rPr lang="en-US" dirty="0"/>
              <a:t>             float   %9.0g      </a:t>
            </a:r>
            <a:r>
              <a:rPr lang="en-US" dirty="0" err="1"/>
              <a:t>sl</a:t>
            </a:r>
            <a:r>
              <a:rPr lang="en-US" dirty="0"/>
              <a:t>         </a:t>
            </a:r>
          </a:p>
          <a:p>
            <a:r>
              <a:rPr lang="en-US" dirty="0" err="1"/>
              <a:t>schtyp</a:t>
            </a:r>
            <a:r>
              <a:rPr lang="en-US" dirty="0"/>
              <a:t>          float   %9.0g                 </a:t>
            </a:r>
          </a:p>
          <a:p>
            <a:r>
              <a:rPr lang="en-US" dirty="0" err="1"/>
              <a:t>prgtype</a:t>
            </a:r>
            <a:r>
              <a:rPr lang="en-US" dirty="0"/>
              <a:t>         str8    %9s                   </a:t>
            </a:r>
          </a:p>
          <a:p>
            <a:r>
              <a:rPr lang="en-US" dirty="0"/>
              <a:t>read            float   %9.0g                 reading score</a:t>
            </a:r>
          </a:p>
          <a:p>
            <a:r>
              <a:rPr lang="en-US" dirty="0"/>
              <a:t>write           float   %9.0g                 writing score</a:t>
            </a:r>
          </a:p>
          <a:p>
            <a:r>
              <a:rPr lang="en-US" dirty="0"/>
              <a:t>math            float   %9.0g                 math score</a:t>
            </a:r>
          </a:p>
          <a:p>
            <a:r>
              <a:rPr lang="en-US" dirty="0"/>
              <a:t>science         float   %9.0g                 science score</a:t>
            </a:r>
          </a:p>
          <a:p>
            <a:r>
              <a:rPr lang="en-US" dirty="0" err="1"/>
              <a:t>socst</a:t>
            </a:r>
            <a:r>
              <a:rPr lang="en-US" dirty="0"/>
              <a:t>           float   %9.0g                 social studies score</a:t>
            </a:r>
          </a:p>
          <a:p>
            <a:r>
              <a:rPr lang="en-US" dirty="0" smtClean="0"/>
              <a:t>----------------------------------------------------------------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 smtClean="0"/>
              <a:t> to inspect variable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/>
              <a:t>For more detailed information about the values of each variable, use codebook, which provides the following:</a:t>
            </a:r>
          </a:p>
          <a:p>
            <a:r>
              <a:rPr lang="en-US" sz="4300" dirty="0"/>
              <a:t>For all variables</a:t>
            </a:r>
          </a:p>
          <a:p>
            <a:pPr lvl="1"/>
            <a:r>
              <a:rPr lang="en-US" sz="4300" dirty="0" smtClean="0"/>
              <a:t>number </a:t>
            </a:r>
            <a:r>
              <a:rPr lang="en-US" sz="4300" dirty="0"/>
              <a:t>of unique </a:t>
            </a:r>
            <a:r>
              <a:rPr lang="en-US" sz="4300" dirty="0" smtClean="0"/>
              <a:t>and missing values</a:t>
            </a:r>
            <a:endParaRPr lang="en-US" sz="4300" dirty="0"/>
          </a:p>
          <a:p>
            <a:r>
              <a:rPr lang="en-US" sz="4300" dirty="0" smtClean="0"/>
              <a:t>For </a:t>
            </a:r>
            <a:r>
              <a:rPr lang="en-US" sz="4300" dirty="0"/>
              <a:t>numeric variables</a:t>
            </a:r>
          </a:p>
          <a:p>
            <a:pPr lvl="1"/>
            <a:r>
              <a:rPr lang="en-US" sz="4300" dirty="0" smtClean="0"/>
              <a:t>range, quantiles</a:t>
            </a:r>
            <a:r>
              <a:rPr lang="en-US" sz="4300" dirty="0"/>
              <a:t>, means and standard deviation for continuous </a:t>
            </a:r>
            <a:r>
              <a:rPr lang="en-US" sz="4300" dirty="0" smtClean="0"/>
              <a:t>variables</a:t>
            </a:r>
          </a:p>
          <a:p>
            <a:pPr lvl="1"/>
            <a:r>
              <a:rPr lang="en-US" sz="4300" dirty="0" err="1" smtClean="0"/>
              <a:t>frequenices</a:t>
            </a:r>
            <a:r>
              <a:rPr lang="en-US" sz="4300" dirty="0" smtClean="0"/>
              <a:t> for discrete variables</a:t>
            </a:r>
            <a:endParaRPr lang="en-US" sz="4300" dirty="0"/>
          </a:p>
          <a:p>
            <a:r>
              <a:rPr lang="en-US" sz="4300" dirty="0"/>
              <a:t>For string variables</a:t>
            </a:r>
          </a:p>
          <a:p>
            <a:pPr lvl="1"/>
            <a:r>
              <a:rPr lang="en-US" sz="4300" dirty="0"/>
              <a:t>frequencies</a:t>
            </a:r>
          </a:p>
          <a:p>
            <a:pPr lvl="1"/>
            <a:r>
              <a:rPr lang="en-US" sz="4300" dirty="0"/>
              <a:t>warnings about leading and trailing blanks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173749" cy="3217811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300"/>
              </a:spcBef>
            </a:pPr>
            <a:r>
              <a:rPr lang="en-US" sz="3700" dirty="0">
                <a:solidFill>
                  <a:srgbClr val="00B050"/>
                </a:solidFill>
              </a:rPr>
              <a:t>* inspect values of variables read gender and </a:t>
            </a:r>
            <a:r>
              <a:rPr lang="en-US" sz="3700" dirty="0" err="1">
                <a:solidFill>
                  <a:srgbClr val="00B050"/>
                </a:solidFill>
              </a:rPr>
              <a:t>prgtype</a:t>
            </a:r>
            <a:r>
              <a:rPr lang="en-US" sz="37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3700" dirty="0"/>
              <a:t>codebook read gender </a:t>
            </a:r>
            <a:r>
              <a:rPr lang="en-US" sz="3700" dirty="0" err="1"/>
              <a:t>prgtype</a:t>
            </a:r>
            <a:endParaRPr lang="en-US" sz="37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/>
              <a:t>read                                                                                    reading score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numeric (float)</a:t>
            </a:r>
          </a:p>
          <a:p>
            <a:endParaRPr lang="en-US" sz="1500" dirty="0"/>
          </a:p>
          <a:p>
            <a:r>
              <a:rPr lang="en-US" sz="1500" dirty="0"/>
              <a:t>                 range:  [28,76]                      units:  1</a:t>
            </a:r>
          </a:p>
          <a:p>
            <a:r>
              <a:rPr lang="en-US" sz="1500" dirty="0"/>
              <a:t>         unique values:  30                       missing .:  0/200</a:t>
            </a:r>
          </a:p>
          <a:p>
            <a:endParaRPr lang="en-US" sz="1500" dirty="0"/>
          </a:p>
          <a:p>
            <a:r>
              <a:rPr lang="en-US" sz="1500" dirty="0"/>
              <a:t>                  mean:     52.23</a:t>
            </a:r>
          </a:p>
          <a:p>
            <a:r>
              <a:rPr lang="en-US" sz="1500" dirty="0"/>
              <a:t>              std. dev:   10.2529</a:t>
            </a:r>
          </a:p>
          <a:p>
            <a:endParaRPr lang="en-US" sz="1500" dirty="0"/>
          </a:p>
          <a:p>
            <a:r>
              <a:rPr lang="en-US" sz="1500" dirty="0"/>
              <a:t>           percentiles:        10%       25%       50%       75%       90%</a:t>
            </a:r>
          </a:p>
          <a:p>
            <a:r>
              <a:rPr lang="en-US" sz="1500" dirty="0"/>
              <a:t>                                39        44        50        60        67</a:t>
            </a:r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/>
              <a:t>gender                                                                                    (unlabeled)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numeric (float)</a:t>
            </a:r>
          </a:p>
          <a:p>
            <a:endParaRPr lang="en-US" sz="1500" dirty="0"/>
          </a:p>
          <a:p>
            <a:r>
              <a:rPr lang="en-US" sz="1500" dirty="0"/>
              <a:t>                 range:  [1,2]                        units:  1</a:t>
            </a:r>
          </a:p>
          <a:p>
            <a:r>
              <a:rPr lang="en-US" sz="1500" dirty="0"/>
              <a:t>         unique values:  2                        missing .:  0/200</a:t>
            </a:r>
          </a:p>
          <a:p>
            <a:endParaRPr lang="en-US" sz="1500" dirty="0"/>
          </a:p>
          <a:p>
            <a:r>
              <a:rPr lang="en-US" sz="1500" dirty="0"/>
              <a:t>            tabulation:  Freq.  Value</a:t>
            </a:r>
          </a:p>
          <a:p>
            <a:r>
              <a:rPr lang="en-US" sz="1500" dirty="0"/>
              <a:t>                            91  1</a:t>
            </a:r>
          </a:p>
          <a:p>
            <a:r>
              <a:rPr lang="en-US" sz="1500" dirty="0"/>
              <a:t>                           109  2</a:t>
            </a:r>
          </a:p>
          <a:p>
            <a:endParaRPr lang="en-US" sz="1500" dirty="0"/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r>
              <a:rPr lang="en-US" sz="1500" dirty="0" err="1"/>
              <a:t>prgtype</a:t>
            </a:r>
            <a:r>
              <a:rPr lang="en-US" sz="1500" dirty="0"/>
              <a:t>                                                                                   (unlabeled)</a:t>
            </a:r>
          </a:p>
          <a:p>
            <a:r>
              <a:rPr lang="en-US" sz="1500" dirty="0"/>
              <a:t>-----------------------------------------------------------------------------------------------------</a:t>
            </a:r>
          </a:p>
          <a:p>
            <a:endParaRPr lang="en-US" sz="1500" dirty="0"/>
          </a:p>
          <a:p>
            <a:r>
              <a:rPr lang="en-US" sz="1500" dirty="0"/>
              <a:t>                  type:  string (str8)</a:t>
            </a:r>
          </a:p>
          <a:p>
            <a:endParaRPr lang="en-US" sz="1500" dirty="0"/>
          </a:p>
          <a:p>
            <a:r>
              <a:rPr lang="en-US" sz="1500" dirty="0"/>
              <a:t>         unique values:  3                        missing "":  0/200</a:t>
            </a:r>
          </a:p>
          <a:p>
            <a:endParaRPr lang="en-US" sz="1500" dirty="0"/>
          </a:p>
          <a:p>
            <a:r>
              <a:rPr lang="en-US" sz="1500" dirty="0"/>
              <a:t>            tabulation:  Freq.  Value</a:t>
            </a:r>
          </a:p>
          <a:p>
            <a:r>
              <a:rPr lang="en-US" sz="1500" dirty="0"/>
              <a:t>                           105  "academic"</a:t>
            </a:r>
          </a:p>
          <a:p>
            <a:r>
              <a:rPr lang="en-US" sz="1500" dirty="0"/>
              <a:t>                            45  "general"</a:t>
            </a:r>
          </a:p>
          <a:p>
            <a:r>
              <a:rPr lang="en-US" dirty="0"/>
              <a:t>                            </a:t>
            </a:r>
            <a:r>
              <a:rPr lang="en-US" dirty="0" smtClean="0"/>
              <a:t>	</a:t>
            </a:r>
            <a:r>
              <a:rPr lang="en-US" sz="1500" dirty="0" smtClean="0"/>
              <a:t>    50  "</a:t>
            </a:r>
            <a:r>
              <a:rPr lang="en-US" sz="1500" dirty="0" err="1" smtClean="0"/>
              <a:t>vocati</a:t>
            </a:r>
            <a:r>
              <a:rPr lang="en-US" sz="1500" dirty="0" smtClean="0"/>
              <a:t>"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continuous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 smtClean="0"/>
              <a:t> command calculates a variable’s:</a:t>
            </a:r>
          </a:p>
          <a:p>
            <a:pPr lvl="1"/>
            <a:r>
              <a:rPr lang="en-US" dirty="0" smtClean="0"/>
              <a:t>number of non-missing observations</a:t>
            </a:r>
          </a:p>
          <a:p>
            <a:pPr lvl="1"/>
            <a:r>
              <a:rPr lang="en-US" dirty="0" smtClean="0"/>
              <a:t>mean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min and max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summarize continuous variables</a:t>
            </a:r>
          </a:p>
          <a:p>
            <a:r>
              <a:rPr lang="en-US" dirty="0"/>
              <a:t>summarize read </a:t>
            </a:r>
            <a:r>
              <a:rPr lang="en-US" dirty="0" smtClean="0"/>
              <a:t>math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read |        200       52.23    10.25294         28         76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00B050"/>
                </a:solidFill>
              </a:rPr>
              <a:t>* summarize read and math for females</a:t>
            </a:r>
          </a:p>
          <a:p>
            <a:r>
              <a:rPr lang="en-US" dirty="0"/>
              <a:t>summarize read math if gender == 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800" dirty="0" smtClean="0"/>
              <a:t>    Variable |        </a:t>
            </a:r>
            <a:r>
              <a:rPr lang="en-US" sz="800" dirty="0" err="1" smtClean="0"/>
              <a:t>Obs</a:t>
            </a:r>
            <a:r>
              <a:rPr lang="en-US" sz="800" dirty="0" smtClean="0"/>
              <a:t>        Mean    Std. Dev.       Min        Max</a:t>
            </a:r>
          </a:p>
          <a:p>
            <a:r>
              <a:rPr lang="en-US" sz="800" dirty="0" smtClean="0"/>
              <a:t>-------------+---------------------------------------------------------</a:t>
            </a:r>
          </a:p>
          <a:p>
            <a:r>
              <a:rPr lang="en-US" sz="800" dirty="0" smtClean="0"/>
              <a:t>        read |        109    51.73394    10.05783         28         76</a:t>
            </a:r>
          </a:p>
          <a:p>
            <a:r>
              <a:rPr lang="en-US" sz="800" dirty="0" smtClean="0"/>
              <a:t>        math |        109     52.3945    9.151015         33         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Use the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detail</a:t>
            </a:r>
            <a:r>
              <a:rPr lang="en-US" sz="2300" dirty="0" smtClean="0"/>
              <a:t> option with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US" sz="2300" dirty="0" smtClean="0"/>
              <a:t> to get more estimates that characterize the distribution, such as:</a:t>
            </a:r>
          </a:p>
          <a:p>
            <a:pPr lvl="1"/>
            <a:r>
              <a:rPr lang="en-US" sz="2100" dirty="0" smtClean="0"/>
              <a:t>percentiles (including the median at 50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percentile)</a:t>
            </a:r>
          </a:p>
          <a:p>
            <a:pPr lvl="1"/>
            <a:r>
              <a:rPr lang="en-US" sz="2100" dirty="0" smtClean="0"/>
              <a:t>variance</a:t>
            </a:r>
          </a:p>
          <a:p>
            <a:pPr lvl="1"/>
            <a:r>
              <a:rPr lang="en-US" sz="2100" dirty="0" smtClean="0"/>
              <a:t>skewness</a:t>
            </a:r>
          </a:p>
          <a:p>
            <a:pPr lvl="1"/>
            <a:r>
              <a:rPr lang="en-US" sz="2100" dirty="0" smtClean="0"/>
              <a:t>kurtosis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detailed summary of read for females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summarize read if gender == 2, </a:t>
            </a:r>
            <a:r>
              <a:rPr lang="en-US" sz="1500" dirty="0" smtClean="0"/>
              <a:t>detail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reading score</a:t>
            </a:r>
          </a:p>
          <a:p>
            <a:r>
              <a:rPr lang="en-US" dirty="0"/>
              <a:t>-------------------------------------------------------------</a:t>
            </a:r>
          </a:p>
          <a:p>
            <a:r>
              <a:rPr lang="en-US" dirty="0"/>
              <a:t>      Percentiles      Smallest</a:t>
            </a:r>
          </a:p>
          <a:p>
            <a:r>
              <a:rPr lang="en-US" dirty="0"/>
              <a:t> 1%           34             28</a:t>
            </a:r>
          </a:p>
          <a:p>
            <a:r>
              <a:rPr lang="en-US" dirty="0"/>
              <a:t> 5%           36             34</a:t>
            </a:r>
          </a:p>
          <a:p>
            <a:r>
              <a:rPr lang="en-US" dirty="0"/>
              <a:t>10%           39             34       </a:t>
            </a:r>
            <a:r>
              <a:rPr lang="en-US" dirty="0" err="1"/>
              <a:t>Obs</a:t>
            </a:r>
            <a:r>
              <a:rPr lang="en-US" dirty="0"/>
              <a:t>                 109</a:t>
            </a:r>
          </a:p>
          <a:p>
            <a:r>
              <a:rPr lang="en-US" dirty="0"/>
              <a:t>25%           44             35       Sum of </a:t>
            </a:r>
            <a:r>
              <a:rPr lang="en-US" dirty="0" err="1"/>
              <a:t>Wgt</a:t>
            </a:r>
            <a:r>
              <a:rPr lang="en-US" dirty="0"/>
              <a:t>.         109</a:t>
            </a:r>
          </a:p>
          <a:p>
            <a:endParaRPr lang="en-US" dirty="0"/>
          </a:p>
          <a:p>
            <a:r>
              <a:rPr lang="en-US" dirty="0"/>
              <a:t>50%           50                      Mean           51.73394</a:t>
            </a:r>
          </a:p>
          <a:p>
            <a:r>
              <a:rPr lang="en-US" dirty="0"/>
              <a:t>                        Largest       Std. Dev.      10.05783</a:t>
            </a:r>
          </a:p>
          <a:p>
            <a:r>
              <a:rPr lang="en-US" dirty="0"/>
              <a:t>75%           57             71</a:t>
            </a:r>
          </a:p>
          <a:p>
            <a:r>
              <a:rPr lang="en-US" dirty="0"/>
              <a:t>90%           68             73       Variance         101.16</a:t>
            </a:r>
          </a:p>
          <a:p>
            <a:r>
              <a:rPr lang="en-US" dirty="0"/>
              <a:t>95%           68             73       Skewness       .3234174</a:t>
            </a:r>
          </a:p>
          <a:p>
            <a:r>
              <a:rPr lang="en-US" dirty="0"/>
              <a:t>99%           73             76       Kurtosis       2.500028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syntax is very compact, saving time</a:t>
            </a:r>
          </a:p>
          <a:p>
            <a:r>
              <a:rPr lang="en-US" dirty="0" smtClean="0"/>
              <a:t>Syntax is consistent across commands, so easier to learn</a:t>
            </a:r>
          </a:p>
          <a:p>
            <a:r>
              <a:rPr lang="en-US" dirty="0" smtClean="0"/>
              <a:t>Competitive with other software regarding variety of statistical tools</a:t>
            </a:r>
          </a:p>
          <a:p>
            <a:r>
              <a:rPr lang="en-US" dirty="0" smtClean="0"/>
              <a:t>Excellent documentation</a:t>
            </a:r>
          </a:p>
          <a:p>
            <a:r>
              <a:rPr lang="en-US" dirty="0" smtClean="0"/>
              <a:t>Exceptionally strong support for</a:t>
            </a:r>
          </a:p>
          <a:p>
            <a:pPr lvl="1"/>
            <a:r>
              <a:rPr lang="en-US" dirty="0" smtClean="0"/>
              <a:t>Econometric models and methods</a:t>
            </a:r>
          </a:p>
          <a:p>
            <a:pPr lvl="1"/>
            <a:r>
              <a:rPr lang="en-US" dirty="0" smtClean="0"/>
              <a:t>Complex survey data analysis tools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tabulating frequencies of categorical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sz="2300" dirty="0" smtClean="0"/>
              <a:t> displays counts of each value of a variable</a:t>
            </a:r>
          </a:p>
          <a:p>
            <a:pPr lvl="1"/>
            <a:r>
              <a:rPr lang="en-US" sz="2100" dirty="0" smtClean="0"/>
              <a:t>useful for variables with a limited number of levels</a:t>
            </a:r>
          </a:p>
          <a:p>
            <a:r>
              <a:rPr lang="en-US" sz="2300" dirty="0" smtClean="0"/>
              <a:t>use the </a:t>
            </a:r>
            <a:r>
              <a:rPr lang="en-US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sz="2300" dirty="0" smtClean="0"/>
              <a:t> option to display the underlying numeric values (by removing value labels)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00B050"/>
                </a:solidFill>
              </a:rPr>
              <a:t>* tabulate frequencies of </a:t>
            </a:r>
            <a:r>
              <a:rPr lang="en-US" sz="1400" dirty="0" err="1">
                <a:solidFill>
                  <a:srgbClr val="00B050"/>
                </a:solidFill>
              </a:rPr>
              <a:t>ses</a:t>
            </a:r>
            <a:endParaRPr lang="en-US" sz="14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400" dirty="0" smtClean="0"/>
              <a:t>tabulate </a:t>
            </a:r>
            <a:r>
              <a:rPr lang="en-US" sz="1400" dirty="0" err="1" smtClean="0"/>
              <a:t>ses</a:t>
            </a:r>
            <a:endParaRPr lang="en-US" sz="1400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ses</a:t>
            </a:r>
            <a:r>
              <a:rPr lang="en-US" dirty="0"/>
              <a:t>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low |         47       23.50       23.50</a:t>
            </a:r>
          </a:p>
          <a:p>
            <a:r>
              <a:rPr lang="en-US" dirty="0"/>
              <a:t>     middle |         95       47.50       71.00</a:t>
            </a:r>
          </a:p>
          <a:p>
            <a:r>
              <a:rPr lang="en-US" dirty="0"/>
              <a:t>       high |         58       29.00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300"/>
              </a:spcBef>
            </a:pPr>
            <a:r>
              <a:rPr lang="fr-FR" sz="1400" dirty="0">
                <a:solidFill>
                  <a:srgbClr val="00B050"/>
                </a:solidFill>
              </a:rPr>
              <a:t>* </a:t>
            </a:r>
            <a:r>
              <a:rPr lang="fr-FR" sz="1400" dirty="0" err="1">
                <a:solidFill>
                  <a:srgbClr val="00B050"/>
                </a:solidFill>
              </a:rPr>
              <a:t>remove</a:t>
            </a:r>
            <a:r>
              <a:rPr lang="fr-FR" sz="1400" dirty="0">
                <a:solidFill>
                  <a:srgbClr val="00B050"/>
                </a:solidFill>
              </a:rPr>
              <a:t> labels</a:t>
            </a:r>
          </a:p>
          <a:p>
            <a:pPr>
              <a:spcBef>
                <a:spcPts val="300"/>
              </a:spcBef>
            </a:pPr>
            <a:r>
              <a:rPr lang="fr-FR" sz="1400" dirty="0"/>
              <a:t>tab ses, </a:t>
            </a:r>
            <a:r>
              <a:rPr lang="fr-FR" sz="1400" dirty="0" err="1" smtClean="0"/>
              <a:t>nolabel</a:t>
            </a:r>
            <a:endParaRPr lang="fr-FR" sz="1400" dirty="0" smtClean="0"/>
          </a:p>
          <a:p>
            <a:endParaRPr lang="fr-FR" dirty="0"/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ses</a:t>
            </a:r>
            <a:r>
              <a:rPr lang="en-US" dirty="0"/>
              <a:t>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 47       23.50       23.50</a:t>
            </a:r>
          </a:p>
          <a:p>
            <a:r>
              <a:rPr lang="en-US" dirty="0"/>
              <a:t>          2 |         95       47.50       71.00</a:t>
            </a:r>
          </a:p>
          <a:p>
            <a:r>
              <a:rPr lang="en-US" dirty="0"/>
              <a:t>          3 |         58       29.00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tabulations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sz="2300" dirty="0" smtClean="0"/>
              <a:t> can also calculate the joint frequencies of two variables</a:t>
            </a:r>
          </a:p>
          <a:p>
            <a:r>
              <a:rPr lang="en-US" sz="2300" dirty="0" smtClean="0"/>
              <a:t>Use the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US" sz="2300" dirty="0" smtClean="0"/>
              <a:t> and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en-US" sz="2300" dirty="0" smtClean="0"/>
              <a:t> options to display row and column percentages</a:t>
            </a:r>
          </a:p>
          <a:p>
            <a:r>
              <a:rPr lang="en-US" sz="2300" dirty="0" smtClean="0"/>
              <a:t>We may have found an error in a race value (5?)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with row percentages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tab race </a:t>
            </a:r>
            <a:r>
              <a:rPr lang="en-US" sz="1500" dirty="0" err="1"/>
              <a:t>ses</a:t>
            </a:r>
            <a:r>
              <a:rPr lang="en-US" sz="1500" dirty="0"/>
              <a:t>, row</a:t>
            </a:r>
          </a:p>
          <a:p>
            <a:endParaRPr lang="en-US" dirty="0" smtClean="0"/>
          </a:p>
          <a:p>
            <a:r>
              <a:rPr lang="en-US" dirty="0"/>
              <a:t>|               </a:t>
            </a:r>
            <a:r>
              <a:rPr lang="en-US" dirty="0" smtClean="0"/>
              <a:t>	  </a:t>
            </a:r>
            <a:r>
              <a:rPr lang="en-US" dirty="0" err="1" smtClean="0"/>
              <a:t>ses</a:t>
            </a:r>
            <a:endParaRPr lang="en-US" dirty="0"/>
          </a:p>
          <a:p>
            <a:r>
              <a:rPr lang="en-US" dirty="0"/>
              <a:t>        race |       low     middle       high |     Total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</a:t>
            </a:r>
            <a:r>
              <a:rPr lang="en-US" dirty="0" err="1"/>
              <a:t>hispanic</a:t>
            </a:r>
            <a:r>
              <a:rPr lang="en-US" dirty="0"/>
              <a:t> |         9         11          4 |        24 </a:t>
            </a:r>
          </a:p>
          <a:p>
            <a:r>
              <a:rPr lang="en-US" dirty="0"/>
              <a:t>             |     37.50      45.83      16.67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</a:t>
            </a:r>
            <a:r>
              <a:rPr lang="en-US" dirty="0" err="1"/>
              <a:t>asian</a:t>
            </a:r>
            <a:r>
              <a:rPr lang="en-US" dirty="0"/>
              <a:t> |         3          5          3 |        11 </a:t>
            </a:r>
          </a:p>
          <a:p>
            <a:r>
              <a:rPr lang="en-US" dirty="0"/>
              <a:t>             |     27.27      45.45      27.27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 err="1"/>
              <a:t>african-amer</a:t>
            </a:r>
            <a:r>
              <a:rPr lang="en-US" dirty="0"/>
              <a:t> |        11          6          3 |        20 </a:t>
            </a:r>
          </a:p>
          <a:p>
            <a:r>
              <a:rPr lang="en-US" dirty="0"/>
              <a:t>             |     55.00      30.00      15.00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white |        24         71         48 |       143 </a:t>
            </a:r>
          </a:p>
          <a:p>
            <a:r>
              <a:rPr lang="en-US" dirty="0"/>
              <a:t>             |     16.78      49.65      33.57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    5 |         0          2          0 |         2 </a:t>
            </a:r>
          </a:p>
          <a:p>
            <a:r>
              <a:rPr lang="en-US" dirty="0"/>
              <a:t>             |      0.00     100.00       0.00 |    100.00 </a:t>
            </a:r>
          </a:p>
          <a:p>
            <a:r>
              <a:rPr lang="en-US" dirty="0"/>
              <a:t>-------------+---------------------------------+----------</a:t>
            </a:r>
          </a:p>
          <a:p>
            <a:r>
              <a:rPr lang="en-US" dirty="0"/>
              <a:t>       Total |        47         95         58 |       200 </a:t>
            </a:r>
          </a:p>
          <a:p>
            <a:r>
              <a:rPr lang="en-US" dirty="0"/>
              <a:t>             |     23.50      47.50      29.00 |    100.00</a:t>
            </a:r>
          </a:p>
        </p:txBody>
      </p:sp>
    </p:spTree>
    <p:extLst>
      <p:ext uri="{BB962C8B-B14F-4D97-AF65-F5344CB8AC3E}">
        <p14:creationId xmlns:p14="http://schemas.microsoft.com/office/powerpoint/2010/main" val="14775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histogram</a:t>
            </a:r>
            <a:r>
              <a:rPr lang="en-US" dirty="0"/>
              <a:t>	histogram</a:t>
            </a:r>
          </a:p>
          <a:p>
            <a:endParaRPr lang="en-US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	boxplot</a:t>
            </a:r>
          </a:p>
          <a:p>
            <a:endParaRPr lang="en-US" dirty="0"/>
          </a:p>
          <a:p>
            <a:r>
              <a:rPr lang="en-US" b="1" dirty="0" smtClean="0"/>
              <a:t>scatter</a:t>
            </a:r>
            <a:r>
              <a:rPr lang="en-US" dirty="0"/>
              <a:t>		scatter </a:t>
            </a:r>
            <a:r>
              <a:rPr lang="en-US" dirty="0" smtClean="0"/>
              <a:t>plot</a:t>
            </a:r>
          </a:p>
          <a:p>
            <a:endParaRPr lang="en-US" b="1" dirty="0" smtClean="0"/>
          </a:p>
          <a:p>
            <a:r>
              <a:rPr lang="en-US" b="1" dirty="0" smtClean="0"/>
              <a:t>graph</a:t>
            </a:r>
            <a:r>
              <a:rPr lang="en-US" dirty="0" smtClean="0"/>
              <a:t> </a:t>
            </a:r>
            <a:r>
              <a:rPr lang="en-US" b="1" dirty="0"/>
              <a:t>bar</a:t>
            </a:r>
            <a:r>
              <a:rPr lang="en-US" dirty="0"/>
              <a:t>	bar </a:t>
            </a:r>
            <a:r>
              <a:rPr lang="en-US" dirty="0" smtClean="0"/>
              <a:t>plots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visualization is the representation of data in visual formats such as graphs</a:t>
            </a:r>
          </a:p>
          <a:p>
            <a:pPr lvl="1"/>
            <a:r>
              <a:rPr lang="en-US" dirty="0" smtClean="0"/>
              <a:t>Graphs help us to gain information about the distributions of variables and relationships among variables quickly through visual inspection</a:t>
            </a:r>
          </a:p>
          <a:p>
            <a:r>
              <a:rPr lang="en-US" dirty="0" smtClean="0"/>
              <a:t>Graphs can be used to explore your data, to familiarize yourself with distributions and associations in your data</a:t>
            </a:r>
          </a:p>
          <a:p>
            <a:r>
              <a:rPr lang="en-US" dirty="0" smtClean="0"/>
              <a:t>Graphs can also be used to present the results of statistical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Histograms plot distributions of variables by displaying counts of values that fall into various intervals of the variable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*histogram </a:t>
            </a:r>
            <a:r>
              <a:rPr lang="en-US" dirty="0">
                <a:solidFill>
                  <a:srgbClr val="00B050"/>
                </a:solidFill>
              </a:rPr>
              <a:t>of write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histogram write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62" y="3267722"/>
            <a:ext cx="3656648" cy="26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option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dirty="0" smtClean="0"/>
              <a:t>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 smtClean="0"/>
              <a:t> to overlay a theoretical normal density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width() </a:t>
            </a:r>
            <a:r>
              <a:rPr lang="en-US" dirty="0" smtClean="0"/>
              <a:t>option to specify interval width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histogram of write with normal density </a:t>
            </a:r>
          </a:p>
          <a:p>
            <a:r>
              <a:rPr lang="en-US" dirty="0">
                <a:solidFill>
                  <a:srgbClr val="00B050"/>
                </a:solidFill>
              </a:rPr>
              <a:t>*  and intervals of length 5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hist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write, normal width(5)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ndy\Desktop\intro stata images\histogram 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1" y="3329351"/>
            <a:ext cx="3656648" cy="26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Boxplots are another popular option for displaying distributions of continuous variables</a:t>
            </a:r>
          </a:p>
          <a:p>
            <a:r>
              <a:rPr lang="en-US" dirty="0" smtClean="0"/>
              <a:t>They display the median, the interquartile range, (IQR) and outliers (beyond 1.5*IQR)</a:t>
            </a:r>
          </a:p>
          <a:p>
            <a:r>
              <a:rPr lang="en-US" dirty="0" smtClean="0"/>
              <a:t>You can request boxplots for multiple variables on the same plot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boxplot of </a:t>
            </a:r>
            <a:r>
              <a:rPr lang="en-US" dirty="0" smtClean="0">
                <a:solidFill>
                  <a:srgbClr val="00B050"/>
                </a:solidFill>
              </a:rPr>
              <a:t>all </a:t>
            </a:r>
            <a:r>
              <a:rPr lang="en-US" dirty="0">
                <a:solidFill>
                  <a:srgbClr val="00B050"/>
                </a:solidFill>
              </a:rPr>
              <a:t>test scores</a:t>
            </a:r>
          </a:p>
          <a:p>
            <a:r>
              <a:rPr lang="en-US" dirty="0"/>
              <a:t>graph box read write math science </a:t>
            </a:r>
            <a:r>
              <a:rPr lang="en-US" dirty="0" err="1"/>
              <a:t>socst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21" y="3260480"/>
            <a:ext cx="3584633" cy="26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Explore the relationship between 2 continuous variables with a scatter plot</a:t>
            </a:r>
          </a:p>
          <a:p>
            <a:r>
              <a:rPr lang="en-US" dirty="0" smtClean="0"/>
              <a:t>The syntax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 var2</a:t>
            </a:r>
            <a:r>
              <a:rPr lang="en-US" i="1" dirty="0" smtClean="0"/>
              <a:t> </a:t>
            </a:r>
            <a:r>
              <a:rPr lang="en-US" dirty="0" smtClean="0"/>
              <a:t>will create a scatter plot with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 smtClean="0"/>
              <a:t> on the y-axis and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 smtClean="0"/>
              <a:t> on the x-axis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scatter plot of write vs read</a:t>
            </a:r>
          </a:p>
          <a:p>
            <a:r>
              <a:rPr lang="en-US" dirty="0"/>
              <a:t>scatter write </a:t>
            </a:r>
            <a:r>
              <a:rPr lang="en-US" dirty="0" smtClean="0"/>
              <a:t>read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4" y="3277406"/>
            <a:ext cx="3463766" cy="25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to visualize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Bar graphs are often used to visualize frequencies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graph bar</a:t>
            </a:r>
            <a:r>
              <a:rPr lang="en-US" dirty="0" smtClean="0"/>
              <a:t> produces bar graphs in Stata</a:t>
            </a:r>
          </a:p>
          <a:p>
            <a:pPr lvl="1"/>
            <a:r>
              <a:rPr lang="en-US" dirty="0" smtClean="0"/>
              <a:t>its syntax is a bit tricky to understand</a:t>
            </a:r>
          </a:p>
          <a:p>
            <a:r>
              <a:rPr lang="en-US" dirty="0" smtClean="0"/>
              <a:t>For displays of frequencies (counts) of each level of a </a:t>
            </a:r>
            <a:r>
              <a:rPr lang="en-US" i="1" dirty="0" smtClean="0"/>
              <a:t>variable</a:t>
            </a:r>
            <a:r>
              <a:rPr lang="en-US" dirty="0" smtClean="0"/>
              <a:t>, use this syntax:</a:t>
            </a:r>
          </a:p>
          <a:p>
            <a:pPr marL="2286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graph bar (count), over(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bar graph of count of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70" y="3244872"/>
            <a:ext cx="3656648" cy="26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bar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over(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options can be specified</a:t>
            </a:r>
          </a:p>
          <a:p>
            <a:r>
              <a:rPr lang="en-US" dirty="0" smtClean="0"/>
              <a:t>The option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asyvars</a:t>
            </a:r>
            <a:r>
              <a:rPr lang="en-US" dirty="0" smtClean="0"/>
              <a:t> will color the bars by the first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over()</a:t>
            </a:r>
            <a:r>
              <a:rPr lang="en-US" dirty="0" smtClean="0"/>
              <a:t>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4798609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frequencies of gender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   </a:t>
            </a:r>
            <a:r>
              <a:rPr lang="en-US" dirty="0" err="1">
                <a:solidFill>
                  <a:srgbClr val="00B050"/>
                </a:solidFill>
              </a:rPr>
              <a:t>asyvars</a:t>
            </a:r>
            <a:r>
              <a:rPr lang="en-US" dirty="0">
                <a:solidFill>
                  <a:srgbClr val="00B050"/>
                </a:solidFill>
              </a:rPr>
              <a:t> colors bars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 over(gender) </a:t>
            </a:r>
            <a:r>
              <a:rPr lang="en-US" dirty="0" err="1"/>
              <a:t>asyvars</a:t>
            </a:r>
            <a:endParaRPr lang="en-US" dirty="0"/>
          </a:p>
        </p:txBody>
      </p:sp>
      <p:pic>
        <p:nvPicPr>
          <p:cNvPr id="4098" name="Picture 2" descr="C:\Users\Andy\Desktop\intro stata images\graph bar ses by g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87" y="3404120"/>
            <a:ext cx="3656648" cy="26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one dataset in memory at a time</a:t>
            </a:r>
          </a:p>
          <a:p>
            <a:pPr lvl="1"/>
            <a:r>
              <a:rPr lang="en-US" dirty="0" smtClean="0"/>
              <a:t>Must open another instance of Stata to open another dataset</a:t>
            </a:r>
          </a:p>
          <a:p>
            <a:r>
              <a:rPr lang="en-US" dirty="0" smtClean="0"/>
              <a:t>Appearance of output tables and graphics is somewhat dated and primitive</a:t>
            </a:r>
          </a:p>
          <a:p>
            <a:pPr lvl="1"/>
            <a:r>
              <a:rPr lang="en-US" dirty="0" smtClean="0"/>
              <a:t>takes some effort to make them publication-quality</a:t>
            </a:r>
          </a:p>
          <a:p>
            <a:r>
              <a:rPr lang="en-US" dirty="0" smtClean="0"/>
              <a:t>Community is smaller than R or SAS </a:t>
            </a:r>
          </a:p>
          <a:p>
            <a:pPr lvl="1"/>
            <a:r>
              <a:rPr lang="en-US" dirty="0" smtClean="0"/>
              <a:t>less online help</a:t>
            </a:r>
          </a:p>
          <a:p>
            <a:pPr lvl="1"/>
            <a:r>
              <a:rPr lang="en-US" dirty="0" smtClean="0"/>
              <a:t>fewer user-written extensions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8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two-way, layered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Stata graphing command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 smtClean="0"/>
              <a:t> produces layered graphics, where multiple plots can be </a:t>
            </a:r>
            <a:r>
              <a:rPr lang="en-US" dirty="0" err="1" smtClean="0"/>
              <a:t>overlayed</a:t>
            </a:r>
            <a:r>
              <a:rPr lang="en-US" dirty="0" smtClean="0"/>
              <a:t> on the same graph</a:t>
            </a:r>
          </a:p>
          <a:p>
            <a:r>
              <a:rPr lang="en-US" dirty="0" smtClean="0"/>
              <a:t>Each plot should involve a y-variable and an x-variable that appear on the y-axis and x-axis, respectively</a:t>
            </a:r>
          </a:p>
          <a:p>
            <a:pPr lvl="1"/>
            <a:r>
              <a:rPr lang="en-US" dirty="0" smtClean="0"/>
              <a:t>Syntax (generally):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plottype1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plottype2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)…</a:t>
            </a:r>
          </a:p>
          <a:p>
            <a:pPr lvl="1"/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is one of several types of plots available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 smtClean="0">
                <a:cs typeface="Courier New" panose="02070309020205020404" pitchFamily="49" charset="0"/>
              </a:rPr>
              <a:t>, and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 smtClean="0">
                <a:cs typeface="Courier New" panose="02070309020205020404" pitchFamily="49" charset="0"/>
              </a:rPr>
              <a:t> and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 smtClean="0">
                <a:cs typeface="Courier New" panose="02070309020205020404" pitchFamily="49" charset="0"/>
              </a:rPr>
              <a:t> are the variables to appear on the y-axis and x-axis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See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for a list of the many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plottypes</a:t>
            </a:r>
            <a:r>
              <a:rPr lang="en-US" dirty="0" smtClean="0">
                <a:cs typeface="Courier New" panose="02070309020205020404" pitchFamily="49" charset="0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13394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 example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Layered graph of scatter plot and </a:t>
            </a:r>
            <a:r>
              <a:rPr lang="en-US" dirty="0" err="1" smtClean="0"/>
              <a:t>lowess</a:t>
            </a:r>
            <a:r>
              <a:rPr lang="en-US" dirty="0" smtClean="0"/>
              <a:t> plot (best fit curve)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4835654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layered graph of scatter plot and </a:t>
            </a:r>
            <a:r>
              <a:rPr lang="en-US" dirty="0" err="1">
                <a:solidFill>
                  <a:srgbClr val="00B050"/>
                </a:solidFill>
              </a:rPr>
              <a:t>lowess</a:t>
            </a:r>
            <a:r>
              <a:rPr lang="en-US" dirty="0">
                <a:solidFill>
                  <a:srgbClr val="00B050"/>
                </a:solidFill>
              </a:rPr>
              <a:t> curve</a:t>
            </a:r>
          </a:p>
          <a:p>
            <a:r>
              <a:rPr lang="en-US" dirty="0" err="1"/>
              <a:t>twoway</a:t>
            </a:r>
            <a:r>
              <a:rPr lang="en-US" dirty="0"/>
              <a:t> (scatter write read) (</a:t>
            </a:r>
            <a:r>
              <a:rPr lang="en-US" dirty="0" err="1"/>
              <a:t>lowess</a:t>
            </a:r>
            <a:r>
              <a:rPr lang="en-US" dirty="0"/>
              <a:t> write read)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9" y="3295675"/>
            <a:ext cx="33242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also overlay separate plots by group to the same graph with different colors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 to select groups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option controls the color of the markers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750054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layered scatter plots of write and read</a:t>
            </a:r>
          </a:p>
          <a:p>
            <a:r>
              <a:rPr lang="en-US" dirty="0">
                <a:solidFill>
                  <a:srgbClr val="00B050"/>
                </a:solidFill>
              </a:rPr>
              <a:t>*   colored by gender</a:t>
            </a:r>
          </a:p>
          <a:p>
            <a:r>
              <a:rPr lang="en-US" dirty="0" err="1"/>
              <a:t>twoway</a:t>
            </a:r>
            <a:r>
              <a:rPr lang="en-US" dirty="0"/>
              <a:t> (scatter write read if gender == 1, </a:t>
            </a:r>
            <a:r>
              <a:rPr lang="en-US" dirty="0" err="1"/>
              <a:t>mcolor</a:t>
            </a:r>
            <a:r>
              <a:rPr lang="en-US" dirty="0"/>
              <a:t>(blue)) ///</a:t>
            </a:r>
          </a:p>
          <a:p>
            <a:r>
              <a:rPr lang="en-US" dirty="0"/>
              <a:t>(scatter write read if gender == 2, </a:t>
            </a:r>
            <a:r>
              <a:rPr lang="en-US" dirty="0" err="1"/>
              <a:t>mcolor</a:t>
            </a:r>
            <a:r>
              <a:rPr lang="en-US" dirty="0"/>
              <a:t>(red))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0" y="3551707"/>
            <a:ext cx="33242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creating,transforming</a:t>
            </a:r>
            <a:r>
              <a:rPr lang="en-US" dirty="0" smtClean="0"/>
              <a:t>, and labeling variables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792" y="804672"/>
            <a:ext cx="5771052" cy="5248656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generate	</a:t>
            </a:r>
            <a:r>
              <a:rPr lang="en-US" dirty="0" smtClean="0"/>
              <a:t>create variable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replace		</a:t>
            </a:r>
            <a:r>
              <a:rPr lang="en-US" dirty="0" smtClean="0"/>
              <a:t>replace values of variable</a:t>
            </a:r>
          </a:p>
          <a:p>
            <a:endParaRPr lang="en-US" b="1" dirty="0"/>
          </a:p>
          <a:p>
            <a:r>
              <a:rPr lang="en-US" b="1" dirty="0" err="1" smtClean="0"/>
              <a:t>egen</a:t>
            </a:r>
            <a:r>
              <a:rPr lang="en-US" b="1" dirty="0" smtClean="0"/>
              <a:t>		</a:t>
            </a:r>
            <a:r>
              <a:rPr lang="en-US" dirty="0" smtClean="0"/>
              <a:t>extended variable generation</a:t>
            </a:r>
          </a:p>
          <a:p>
            <a:endParaRPr lang="en-US" b="1" dirty="0"/>
          </a:p>
          <a:p>
            <a:r>
              <a:rPr lang="en-US" b="1" dirty="0" smtClean="0"/>
              <a:t>rename		</a:t>
            </a:r>
            <a:r>
              <a:rPr lang="en-US" dirty="0" smtClean="0"/>
              <a:t>rename variable</a:t>
            </a:r>
          </a:p>
          <a:p>
            <a:endParaRPr lang="en-US" b="1" dirty="0"/>
          </a:p>
          <a:p>
            <a:r>
              <a:rPr lang="en-US" b="1" dirty="0" smtClean="0"/>
              <a:t>recode		</a:t>
            </a:r>
            <a:r>
              <a:rPr lang="en-US" dirty="0" smtClean="0"/>
              <a:t>recode variable values</a:t>
            </a:r>
          </a:p>
          <a:p>
            <a:endParaRPr lang="en-US" b="1" dirty="0"/>
          </a:p>
          <a:p>
            <a:r>
              <a:rPr lang="en-US" b="1" dirty="0" smtClean="0"/>
              <a:t>label variable	</a:t>
            </a:r>
            <a:r>
              <a:rPr lang="en-US" dirty="0" smtClean="0"/>
              <a:t>give variable description</a:t>
            </a:r>
          </a:p>
          <a:p>
            <a:endParaRPr lang="en-US" b="1" dirty="0"/>
          </a:p>
          <a:p>
            <a:r>
              <a:rPr lang="en-US" b="1" dirty="0" smtClean="0"/>
              <a:t>label define	</a:t>
            </a:r>
            <a:r>
              <a:rPr lang="en-US" dirty="0" smtClean="0"/>
              <a:t>generate value label set</a:t>
            </a:r>
          </a:p>
          <a:p>
            <a:endParaRPr lang="en-US" b="1" dirty="0"/>
          </a:p>
          <a:p>
            <a:r>
              <a:rPr lang="en-US" b="1" dirty="0" smtClean="0"/>
              <a:t>label value	</a:t>
            </a:r>
            <a:r>
              <a:rPr lang="en-US" dirty="0" smtClean="0"/>
              <a:t>apply value labels to variable</a:t>
            </a:r>
          </a:p>
          <a:p>
            <a:endParaRPr lang="en-US" b="1" dirty="0"/>
          </a:p>
          <a:p>
            <a:r>
              <a:rPr lang="en-US" b="1" dirty="0" smtClean="0"/>
              <a:t>encode		</a:t>
            </a:r>
            <a:r>
              <a:rPr lang="en-US" dirty="0" smtClean="0"/>
              <a:t>convert string variable to</a:t>
            </a:r>
          </a:p>
          <a:p>
            <a:r>
              <a:rPr lang="en-US" dirty="0"/>
              <a:t>	</a:t>
            </a:r>
            <a:r>
              <a:rPr lang="en-US" dirty="0" smtClean="0"/>
              <a:t>	numeric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2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often do not arrive in the form that we need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 smtClean="0"/>
              <a:t> (often abbreviated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</a:t>
            </a:r>
            <a:r>
              <a:rPr lang="en-US" dirty="0" smtClean="0"/>
              <a:t>) to create variables, usually from arithmetic operations on existing variables</a:t>
            </a:r>
          </a:p>
          <a:p>
            <a:pPr lvl="1"/>
            <a:r>
              <a:rPr lang="en-US" dirty="0" smtClean="0"/>
              <a:t>sums/differences/products of variables</a:t>
            </a:r>
          </a:p>
          <a:p>
            <a:pPr lvl="1"/>
            <a:r>
              <a:rPr lang="en-US" dirty="0" smtClean="0"/>
              <a:t>squares of variables</a:t>
            </a:r>
          </a:p>
          <a:p>
            <a:r>
              <a:rPr lang="en-US" dirty="0" smtClean="0"/>
              <a:t>If an input value to a generated variable is missing, the result will be missing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generate a sum of 3 variables</a:t>
            </a:r>
          </a:p>
          <a:p>
            <a:r>
              <a:rPr lang="en-US" dirty="0"/>
              <a:t>generate total = math + science + </a:t>
            </a:r>
            <a:r>
              <a:rPr lang="en-US" dirty="0" err="1" smtClean="0"/>
              <a:t>socst</a:t>
            </a:r>
            <a:endParaRPr lang="en-US" dirty="0" smtClean="0"/>
          </a:p>
          <a:p>
            <a:r>
              <a:rPr lang="en-US" b="0" dirty="0"/>
              <a:t>(5 missing values generated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r>
              <a:rPr lang="en-US" dirty="0">
                <a:solidFill>
                  <a:srgbClr val="00B050"/>
                </a:solidFill>
              </a:rPr>
              <a:t>* it seems 5 missing values were generated</a:t>
            </a:r>
          </a:p>
          <a:p>
            <a:r>
              <a:rPr lang="en-US" dirty="0">
                <a:solidFill>
                  <a:srgbClr val="00B050"/>
                </a:solidFill>
              </a:rPr>
              <a:t>*  let's look at variables</a:t>
            </a:r>
          </a:p>
          <a:p>
            <a:r>
              <a:rPr lang="en-US" dirty="0"/>
              <a:t>summarize total math science </a:t>
            </a:r>
            <a:r>
              <a:rPr lang="en-US" dirty="0" err="1" smtClean="0"/>
              <a:t>socst</a:t>
            </a:r>
            <a:endParaRPr lang="en-US" dirty="0" smtClean="0"/>
          </a:p>
          <a:p>
            <a:endParaRPr lang="en-US" dirty="0"/>
          </a:p>
          <a:p>
            <a:r>
              <a:rPr lang="en-US" sz="800" dirty="0"/>
              <a:t> </a:t>
            </a:r>
            <a:r>
              <a:rPr lang="en-US" sz="800" dirty="0" smtClean="0"/>
              <a:t>   Variable </a:t>
            </a:r>
            <a:r>
              <a:rPr lang="en-US" sz="800" dirty="0"/>
              <a:t>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total |        195    156.4564    24.63553         96        213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r>
              <a:rPr lang="en-US" sz="800" dirty="0"/>
              <a:t>     science |        195    51.66154    9.866026         26         74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socst</a:t>
            </a:r>
            <a:r>
              <a:rPr lang="en-US" sz="800" dirty="0"/>
              <a:t> |        200      52.405    10.73579         26         71</a:t>
            </a:r>
          </a:p>
        </p:txBody>
      </p:sp>
    </p:spTree>
    <p:extLst>
      <p:ext uri="{BB962C8B-B14F-4D97-AF65-F5344CB8AC3E}">
        <p14:creationId xmlns:p14="http://schemas.microsoft.com/office/powerpoint/2010/main" val="611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 smtClean="0"/>
              <a:t> to replace values of existing variables</a:t>
            </a:r>
          </a:p>
          <a:p>
            <a:pPr lvl="1"/>
            <a:r>
              <a:rPr lang="en-US" dirty="0" smtClean="0"/>
              <a:t>Often used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 to replace values for a subset of observations</a:t>
            </a:r>
          </a:p>
          <a:p>
            <a:r>
              <a:rPr lang="en-US" dirty="0" smtClean="0"/>
              <a:t>Here we see the use of the missing numeric value indicator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</a:t>
            </a:r>
            <a:r>
              <a:rPr lang="en-US" dirty="0" smtClean="0">
                <a:cs typeface="Courier New" panose="02070309020205020404" pitchFamily="49" charset="0"/>
              </a:rPr>
              <a:t>issing value for strings is “”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4626671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replace total with just (</a:t>
            </a:r>
            <a:r>
              <a:rPr lang="en-US" dirty="0" err="1">
                <a:solidFill>
                  <a:srgbClr val="00B050"/>
                </a:solidFill>
              </a:rPr>
              <a:t>math+socst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*  if science is missing</a:t>
            </a:r>
          </a:p>
          <a:p>
            <a:r>
              <a:rPr lang="en-US" dirty="0" smtClean="0"/>
              <a:t>replace </a:t>
            </a:r>
            <a:r>
              <a:rPr lang="en-US" dirty="0"/>
              <a:t>total = math + science if science ==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no missing totals now</a:t>
            </a:r>
          </a:p>
          <a:p>
            <a:r>
              <a:rPr lang="en-US" dirty="0"/>
              <a:t>summarize total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total |        200      155.42    25.47565         74        213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dummy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is often necessary to create variables that are 0/1 indicators for belonging to a category of another variable, where 0=FALSE and 1=TRUE</a:t>
            </a:r>
          </a:p>
          <a:p>
            <a:pPr lvl="1"/>
            <a:r>
              <a:rPr lang="en-US" dirty="0" smtClean="0"/>
              <a:t>often called dummy variables or indicators</a:t>
            </a:r>
          </a:p>
          <a:p>
            <a:pPr lvl="1"/>
            <a:r>
              <a:rPr lang="en-US" dirty="0" smtClean="0"/>
              <a:t>Remember that Stata often prefers to work with numeric variables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create a variable that equals 1 if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*  equals academic, 0 otherwise</a:t>
            </a:r>
          </a:p>
          <a:p>
            <a:r>
              <a:rPr lang="en-US" dirty="0" smtClean="0"/>
              <a:t>gen </a:t>
            </a:r>
            <a:r>
              <a:rPr lang="en-US" dirty="0"/>
              <a:t>academic = 0</a:t>
            </a:r>
          </a:p>
          <a:p>
            <a:r>
              <a:rPr lang="en-US" dirty="0" smtClean="0"/>
              <a:t>replace </a:t>
            </a:r>
            <a:r>
              <a:rPr lang="en-US" dirty="0"/>
              <a:t>academic = 1 if </a:t>
            </a:r>
            <a:r>
              <a:rPr lang="en-US" dirty="0" err="1"/>
              <a:t>prgtype</a:t>
            </a:r>
            <a:r>
              <a:rPr lang="en-US" dirty="0"/>
              <a:t> == "academic"</a:t>
            </a:r>
          </a:p>
          <a:p>
            <a:r>
              <a:rPr lang="en-US" dirty="0"/>
              <a:t>tab </a:t>
            </a:r>
            <a:r>
              <a:rPr lang="en-US" dirty="0" err="1"/>
              <a:t>prgtype</a:t>
            </a:r>
            <a:r>
              <a:rPr lang="en-US" dirty="0"/>
              <a:t> </a:t>
            </a:r>
            <a:r>
              <a:rPr lang="en-US" dirty="0" smtClean="0"/>
              <a:t>academic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|       academic</a:t>
            </a:r>
          </a:p>
          <a:p>
            <a:r>
              <a:rPr lang="en-US" dirty="0"/>
              <a:t>   </a:t>
            </a:r>
            <a:r>
              <a:rPr lang="en-US" dirty="0" err="1"/>
              <a:t>prgtype</a:t>
            </a:r>
            <a:r>
              <a:rPr lang="en-US" dirty="0"/>
              <a:t> |         0          1 |     Total</a:t>
            </a:r>
          </a:p>
          <a:p>
            <a:r>
              <a:rPr lang="en-US" dirty="0"/>
              <a:t>-----------+----------------------+----------</a:t>
            </a:r>
          </a:p>
          <a:p>
            <a:r>
              <a:rPr lang="en-US" dirty="0"/>
              <a:t>  academic |         0        105 |       105 </a:t>
            </a:r>
          </a:p>
          <a:p>
            <a:r>
              <a:rPr lang="en-US" dirty="0"/>
              <a:t>   general |        45          0 |        45 </a:t>
            </a:r>
          </a:p>
          <a:p>
            <a:r>
              <a:rPr lang="en-US" dirty="0"/>
              <a:t>    </a:t>
            </a:r>
            <a:r>
              <a:rPr lang="en-US" dirty="0" err="1"/>
              <a:t>vocati</a:t>
            </a:r>
            <a:r>
              <a:rPr lang="en-US" dirty="0"/>
              <a:t> |        50          0 |        50 </a:t>
            </a:r>
          </a:p>
          <a:p>
            <a:r>
              <a:rPr lang="en-US" dirty="0"/>
              <a:t>-----------+----------------------+----------</a:t>
            </a:r>
          </a:p>
          <a:p>
            <a:r>
              <a:rPr lang="en-US" dirty="0"/>
              <a:t>     Total |        95        105 |       200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generation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(extended generate) creates variables </a:t>
            </a:r>
            <a:r>
              <a:rPr lang="en-US" dirty="0" smtClean="0"/>
              <a:t>using a wide array of </a:t>
            </a:r>
            <a:r>
              <a:rPr lang="en-US" dirty="0"/>
              <a:t>functions, which include:</a:t>
            </a:r>
          </a:p>
          <a:p>
            <a:pPr lvl="1"/>
            <a:r>
              <a:rPr lang="en-US" dirty="0" smtClean="0"/>
              <a:t>statistical functions </a:t>
            </a:r>
            <a:r>
              <a:rPr lang="en-US" dirty="0"/>
              <a:t>that accept multiple variables as </a:t>
            </a:r>
            <a:r>
              <a:rPr lang="en-US" dirty="0" smtClean="0"/>
              <a:t>arguments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means across several variables</a:t>
            </a:r>
          </a:p>
          <a:p>
            <a:pPr lvl="1"/>
            <a:r>
              <a:rPr lang="en-US" dirty="0"/>
              <a:t>functions that accept a single variable, but </a:t>
            </a:r>
            <a:r>
              <a:rPr lang="en-US" dirty="0" smtClean="0"/>
              <a:t>do not involve simple arithmetic operations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standardizing a variable (subtract mean and divide by standard deviation)</a:t>
            </a:r>
          </a:p>
          <a:p>
            <a:r>
              <a:rPr lang="en-US" dirty="0"/>
              <a:t>See the help file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to see a full list of available functions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09624" cy="3217811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>
                <a:solidFill>
                  <a:srgbClr val="00B050"/>
                </a:solidFill>
              </a:rPr>
              <a:t>* </a:t>
            </a:r>
            <a:r>
              <a:rPr lang="en-US" sz="1300" dirty="0" err="1">
                <a:solidFill>
                  <a:srgbClr val="00B050"/>
                </a:solidFill>
              </a:rPr>
              <a:t>egen</a:t>
            </a:r>
            <a:r>
              <a:rPr lang="en-US" sz="1300" dirty="0">
                <a:solidFill>
                  <a:srgbClr val="00B050"/>
                </a:solidFill>
              </a:rPr>
              <a:t> to generate variables with functions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 </a:t>
            </a:r>
            <a:r>
              <a:rPr lang="en-US" sz="1300" dirty="0" err="1">
                <a:solidFill>
                  <a:srgbClr val="00B050"/>
                </a:solidFill>
              </a:rPr>
              <a:t>rowmean</a:t>
            </a:r>
            <a:r>
              <a:rPr lang="en-US" sz="1300" dirty="0">
                <a:solidFill>
                  <a:srgbClr val="00B050"/>
                </a:solidFill>
              </a:rPr>
              <a:t> </a:t>
            </a:r>
            <a:r>
              <a:rPr lang="en-US" sz="1300" dirty="0" smtClean="0">
                <a:solidFill>
                  <a:srgbClr val="00B050"/>
                </a:solidFill>
              </a:rPr>
              <a:t>returns mean </a:t>
            </a:r>
            <a:r>
              <a:rPr lang="en-US" sz="1300" dirty="0">
                <a:solidFill>
                  <a:srgbClr val="00B050"/>
                </a:solidFill>
              </a:rPr>
              <a:t>of all non-missing values</a:t>
            </a:r>
          </a:p>
          <a:p>
            <a:r>
              <a:rPr lang="en-US" sz="1300" dirty="0" err="1"/>
              <a:t>egen</a:t>
            </a:r>
            <a:r>
              <a:rPr lang="en-US" sz="1300" dirty="0"/>
              <a:t> </a:t>
            </a:r>
            <a:r>
              <a:rPr lang="en-US" sz="1300" dirty="0" err="1"/>
              <a:t>meantest</a:t>
            </a:r>
            <a:r>
              <a:rPr lang="en-US" sz="1300" dirty="0"/>
              <a:t> = </a:t>
            </a:r>
            <a:r>
              <a:rPr lang="en-US" sz="1300" dirty="0" err="1"/>
              <a:t>rowmean</a:t>
            </a:r>
            <a:r>
              <a:rPr lang="en-US" sz="1300" dirty="0"/>
              <a:t>(read math science </a:t>
            </a:r>
            <a:r>
              <a:rPr lang="en-US" sz="1300" dirty="0" err="1"/>
              <a:t>socst</a:t>
            </a:r>
            <a:r>
              <a:rPr lang="en-US" sz="1300" dirty="0"/>
              <a:t>)</a:t>
            </a:r>
          </a:p>
          <a:p>
            <a:r>
              <a:rPr lang="en-US" sz="1300" dirty="0" smtClean="0"/>
              <a:t>summarize </a:t>
            </a:r>
            <a:r>
              <a:rPr lang="en-US" sz="1300" dirty="0" err="1"/>
              <a:t>meantest</a:t>
            </a:r>
            <a:r>
              <a:rPr lang="en-US" sz="1300" dirty="0"/>
              <a:t> read math science </a:t>
            </a:r>
            <a:r>
              <a:rPr lang="en-US" sz="1300" dirty="0" err="1" smtClean="0"/>
              <a:t>socst</a:t>
            </a:r>
            <a:endParaRPr lang="en-US" sz="1300" dirty="0" smtClean="0"/>
          </a:p>
          <a:p>
            <a:endParaRPr lang="en-US" dirty="0"/>
          </a:p>
          <a:p>
            <a:endParaRPr lang="en-US" sz="800" dirty="0" smtClean="0"/>
          </a:p>
          <a:p>
            <a:r>
              <a:rPr lang="en-US" sz="800" dirty="0" smtClean="0"/>
              <a:t>    </a:t>
            </a:r>
            <a:r>
              <a:rPr lang="en-US" sz="800" dirty="0"/>
              <a:t>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meantest</a:t>
            </a:r>
            <a:r>
              <a:rPr lang="en-US" sz="800" dirty="0"/>
              <a:t> |        200    52.28042    8.400239       32.5   70.66666</a:t>
            </a:r>
          </a:p>
          <a:p>
            <a:r>
              <a:rPr lang="en-US" sz="800" dirty="0"/>
              <a:t>        read |        200       52.23    10.25294         28         76</a:t>
            </a:r>
          </a:p>
          <a:p>
            <a:r>
              <a:rPr lang="en-US" sz="800" dirty="0"/>
              <a:t>        math |        200      52.645    9.368448         33         75</a:t>
            </a:r>
          </a:p>
          <a:p>
            <a:r>
              <a:rPr lang="en-US" sz="800" dirty="0"/>
              <a:t>     science |        195    51.66154    9.866026         26         74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socst</a:t>
            </a:r>
            <a:r>
              <a:rPr lang="en-US" sz="800" dirty="0"/>
              <a:t> |        200      52.405    10.73579         26         71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300" dirty="0" smtClean="0">
                <a:solidFill>
                  <a:srgbClr val="00B050"/>
                </a:solidFill>
              </a:rPr>
              <a:t>* </a:t>
            </a:r>
            <a:r>
              <a:rPr lang="en-US" sz="1300" dirty="0">
                <a:solidFill>
                  <a:srgbClr val="00B050"/>
                </a:solidFill>
              </a:rPr>
              <a:t>standardize </a:t>
            </a:r>
            <a:r>
              <a:rPr lang="en-US" sz="1300" dirty="0" smtClean="0">
                <a:solidFill>
                  <a:srgbClr val="00B050"/>
                </a:solidFill>
              </a:rPr>
              <a:t>read </a:t>
            </a:r>
            <a:endParaRPr lang="en-US" sz="1300" dirty="0">
              <a:solidFill>
                <a:srgbClr val="00B050"/>
              </a:solidFill>
            </a:endParaRPr>
          </a:p>
          <a:p>
            <a:r>
              <a:rPr lang="en-US" sz="1300" dirty="0" err="1"/>
              <a:t>egen</a:t>
            </a:r>
            <a:r>
              <a:rPr lang="en-US" sz="1300" dirty="0"/>
              <a:t> </a:t>
            </a:r>
            <a:r>
              <a:rPr lang="en-US" sz="1300" dirty="0" err="1"/>
              <a:t>zread</a:t>
            </a:r>
            <a:r>
              <a:rPr lang="en-US" sz="1300" dirty="0"/>
              <a:t> = </a:t>
            </a:r>
            <a:r>
              <a:rPr lang="en-US" sz="1300" dirty="0" err="1"/>
              <a:t>std</a:t>
            </a:r>
            <a:r>
              <a:rPr lang="en-US" sz="1300" dirty="0"/>
              <a:t>(read)</a:t>
            </a:r>
          </a:p>
          <a:p>
            <a:r>
              <a:rPr lang="en-US" sz="1300" dirty="0"/>
              <a:t>summarize </a:t>
            </a:r>
            <a:r>
              <a:rPr lang="en-US" sz="1300" dirty="0" err="1"/>
              <a:t>zread</a:t>
            </a:r>
            <a:endParaRPr lang="en-US" sz="1300" dirty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sz="800" dirty="0" smtClean="0"/>
              <a:t>    Variable </a:t>
            </a:r>
            <a:r>
              <a:rPr lang="en-US" sz="800" dirty="0"/>
              <a:t>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</a:t>
            </a:r>
            <a:r>
              <a:rPr lang="en-US" sz="800" dirty="0" err="1"/>
              <a:t>zread</a:t>
            </a:r>
            <a:r>
              <a:rPr lang="en-US" sz="800" dirty="0"/>
              <a:t> |        200   -1.84e-09           1  -2.363225    2.31836</a:t>
            </a:r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and recoding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 smtClean="0"/>
              <a:t> changes </a:t>
            </a:r>
            <a:r>
              <a:rPr lang="en-US" dirty="0" smtClean="0"/>
              <a:t>the name of a variable</a:t>
            </a:r>
          </a:p>
          <a:p>
            <a:pPr lvl="1"/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rename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old_name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new_name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 smtClean="0">
                <a:cs typeface="Courier New" panose="02070309020205020404" pitchFamily="49" charset="0"/>
              </a:rPr>
              <a:t> changes </a:t>
            </a:r>
            <a:r>
              <a:rPr lang="en-US" dirty="0" smtClean="0">
                <a:cs typeface="Courier New" panose="02070309020205020404" pitchFamily="49" charset="0"/>
              </a:rPr>
              <a:t>the values of a variable to another set of values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Here we will change the </a:t>
            </a:r>
            <a:r>
              <a:rPr lang="en-US" dirty="0">
                <a:cs typeface="Courier New" panose="02070309020205020404" pitchFamily="49" charset="0"/>
              </a:rPr>
              <a:t>gender </a:t>
            </a:r>
            <a:r>
              <a:rPr lang="en-US" dirty="0" smtClean="0">
                <a:cs typeface="Courier New" panose="02070309020205020404" pitchFamily="49" charset="0"/>
              </a:rPr>
              <a:t>variable (</a:t>
            </a:r>
            <a:r>
              <a:rPr lang="en-US" dirty="0">
                <a:cs typeface="Courier New" panose="02070309020205020404" pitchFamily="49" charset="0"/>
              </a:rPr>
              <a:t>1</a:t>
            </a:r>
            <a:r>
              <a:rPr lang="en-US" dirty="0" smtClean="0">
                <a:cs typeface="Courier New" panose="02070309020205020404" pitchFamily="49" charset="0"/>
              </a:rPr>
              <a:t>=male, 2=female) to “female” and will recode its values </a:t>
            </a:r>
            <a:r>
              <a:rPr lang="en-US" dirty="0">
                <a:cs typeface="Courier New" panose="02070309020205020404" pitchFamily="49" charset="0"/>
              </a:rPr>
              <a:t>to </a:t>
            </a:r>
            <a:r>
              <a:rPr lang="en-US" dirty="0" smtClean="0">
                <a:cs typeface="Courier New" panose="02070309020205020404" pitchFamily="49" charset="0"/>
              </a:rPr>
              <a:t>(0=male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smtClean="0">
                <a:cs typeface="Courier New" panose="02070309020205020404" pitchFamily="49" charset="0"/>
              </a:rPr>
              <a:t>1=female)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Thus, it will be clear what the coding of female signifies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renaming variables</a:t>
            </a:r>
          </a:p>
          <a:p>
            <a:r>
              <a:rPr lang="en-US" dirty="0"/>
              <a:t>rename gender female</a:t>
            </a:r>
          </a:p>
          <a:p>
            <a:r>
              <a:rPr lang="en-US" dirty="0">
                <a:solidFill>
                  <a:srgbClr val="00B050"/>
                </a:solidFill>
              </a:rPr>
              <a:t>* recode values to 0,1</a:t>
            </a:r>
          </a:p>
          <a:p>
            <a:r>
              <a:rPr lang="en-US" dirty="0"/>
              <a:t>recode female (1=0)(2=1)</a:t>
            </a:r>
          </a:p>
          <a:p>
            <a:r>
              <a:rPr lang="en-US" dirty="0"/>
              <a:t>tab </a:t>
            </a:r>
            <a:r>
              <a:rPr lang="en-US" dirty="0" smtClean="0"/>
              <a:t>female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100" dirty="0"/>
              <a:t>     female |      Freq.     Percent        Cum.</a:t>
            </a:r>
          </a:p>
          <a:p>
            <a:r>
              <a:rPr lang="en-US" sz="1100" dirty="0"/>
              <a:t>------------+-----------------------------------</a:t>
            </a:r>
          </a:p>
          <a:p>
            <a:r>
              <a:rPr lang="en-US" sz="1100" dirty="0"/>
              <a:t>          0 |         91       45.50       45.50</a:t>
            </a:r>
          </a:p>
          <a:p>
            <a:r>
              <a:rPr lang="en-US" sz="1100" dirty="0"/>
              <a:t>          1 |        109       54.50      100.00</a:t>
            </a:r>
          </a:p>
          <a:p>
            <a:r>
              <a:rPr lang="en-US" sz="1100" dirty="0"/>
              <a:t>------------+-----------------------------------</a:t>
            </a:r>
          </a:p>
          <a:p>
            <a:r>
              <a:rPr lang="en-US" sz="1100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and USING </a:t>
            </a:r>
            <a:r>
              <a:rPr lang="en-US" dirty="0" err="1" smtClean="0"/>
              <a:t>stata</a:t>
            </a:r>
            <a:r>
              <a:rPr lang="en-US" dirty="0" smtClean="0"/>
              <a:t> at </a:t>
            </a:r>
            <a:r>
              <a:rPr lang="en-US" dirty="0" err="1" smtClean="0"/>
              <a:t>ucla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and then download Stata directly from their website, but be sure to use </a:t>
            </a:r>
            <a:r>
              <a:rPr lang="en-US" dirty="0" err="1" smtClean="0"/>
              <a:t>GradPlan</a:t>
            </a:r>
            <a:r>
              <a:rPr lang="en-US" dirty="0" smtClean="0"/>
              <a:t> pricing, available to UCLA students</a:t>
            </a:r>
          </a:p>
          <a:p>
            <a:pPr lvl="1"/>
            <a:r>
              <a:rPr lang="en-US" dirty="0" smtClean="0"/>
              <a:t>Order using </a:t>
            </a:r>
            <a:r>
              <a:rPr lang="en-US" dirty="0" err="1" smtClean="0">
                <a:hlinkClick r:id="rId2"/>
              </a:rPr>
              <a:t>GradPlan</a:t>
            </a:r>
            <a:endParaRPr lang="en-US" dirty="0" smtClean="0"/>
          </a:p>
          <a:p>
            <a:pPr lvl="1"/>
            <a:r>
              <a:rPr lang="en-US" dirty="0" smtClean="0"/>
              <a:t>Flavors of Stata are IC, SE and MP</a:t>
            </a:r>
          </a:p>
          <a:p>
            <a:pPr lvl="2"/>
            <a:r>
              <a:rPr lang="en-US" dirty="0" smtClean="0"/>
              <a:t>IC ≤ SE </a:t>
            </a:r>
            <a:r>
              <a:rPr lang="en-US" dirty="0"/>
              <a:t>≤</a:t>
            </a:r>
            <a:r>
              <a:rPr lang="en-US" dirty="0" smtClean="0"/>
              <a:t> MP, regarding size of dataset allowed, number of processors used, and cost</a:t>
            </a:r>
          </a:p>
          <a:p>
            <a:r>
              <a:rPr lang="en-US" dirty="0" smtClean="0"/>
              <a:t>Stata is also installed in various labs around campus and can be used through </a:t>
            </a:r>
            <a:r>
              <a:rPr lang="en-US" dirty="0" smtClean="0">
                <a:hlinkClick r:id="rId3"/>
              </a:rPr>
              <a:t>UCLA Software Shortcut</a:t>
            </a:r>
            <a:endParaRPr lang="en-US" dirty="0" smtClean="0"/>
          </a:p>
          <a:p>
            <a:pPr lvl="1"/>
            <a:r>
              <a:rPr lang="en-US" dirty="0" smtClean="0"/>
              <a:t>See our </a:t>
            </a:r>
            <a:r>
              <a:rPr lang="en-US" dirty="0" smtClean="0">
                <a:hlinkClick r:id="rId4"/>
              </a:rPr>
              <a:t>webpage</a:t>
            </a:r>
            <a:r>
              <a:rPr lang="en-US" dirty="0" smtClean="0"/>
              <a:t> for more information about using Stata at UCLA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variables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 variable names make coding more efficient but can obscure the variable’s meaning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 smtClean="0"/>
              <a:t> to give the variable a longer description</a:t>
            </a:r>
          </a:p>
          <a:p>
            <a:r>
              <a:rPr lang="en-US" dirty="0" smtClean="0"/>
              <a:t>The variable label will sometimes be used in output and often in graphs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025255" cy="321781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labeling variables (description)</a:t>
            </a:r>
          </a:p>
          <a:p>
            <a:r>
              <a:rPr lang="en-US" dirty="0"/>
              <a:t>label variable math "9th grade math </a:t>
            </a:r>
            <a:r>
              <a:rPr lang="en-US" dirty="0" smtClean="0"/>
              <a:t>score”</a:t>
            </a:r>
          </a:p>
          <a:p>
            <a:r>
              <a:rPr lang="en-US" dirty="0"/>
              <a:t>label variable </a:t>
            </a:r>
            <a:r>
              <a:rPr lang="en-US" dirty="0" err="1"/>
              <a:t>schtyp</a:t>
            </a:r>
            <a:r>
              <a:rPr lang="en-US" dirty="0"/>
              <a:t> "public/private school"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the </a:t>
            </a:r>
            <a:r>
              <a:rPr lang="en-US" dirty="0">
                <a:solidFill>
                  <a:srgbClr val="00B050"/>
                </a:solidFill>
              </a:rPr>
              <a:t>variable label will be used in some </a:t>
            </a:r>
            <a:r>
              <a:rPr lang="en-US" dirty="0" smtClean="0">
                <a:solidFill>
                  <a:srgbClr val="00B050"/>
                </a:solidFill>
              </a:rPr>
              <a:t>output</a:t>
            </a:r>
          </a:p>
          <a:p>
            <a:r>
              <a:rPr lang="en-US" dirty="0">
                <a:solidFill>
                  <a:schemeClr val="tx1"/>
                </a:solidFill>
              </a:rPr>
              <a:t>histogram math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 smtClean="0">
                <a:solidFill>
                  <a:schemeClr val="tx1"/>
                </a:solidFill>
              </a:rPr>
              <a:t>schtyp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ndy\Desktop\intro stata images\histogram_math_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31" y="3900788"/>
            <a:ext cx="2680678" cy="19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variables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variable names make coding more efficient but can obscure the variable’s meaning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 smtClean="0"/>
              <a:t> to give the variable a longer description</a:t>
            </a:r>
          </a:p>
          <a:p>
            <a:r>
              <a:rPr lang="en-US" dirty="0" smtClean="0"/>
              <a:t>The variable label will sometimes be used in output and often in graphs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3" y="2638044"/>
            <a:ext cx="5025255" cy="3217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labeling variables (description)</a:t>
            </a:r>
          </a:p>
          <a:p>
            <a:r>
              <a:rPr lang="en-US" dirty="0"/>
              <a:t>label variable math "9th grade math </a:t>
            </a:r>
            <a:r>
              <a:rPr lang="en-US" dirty="0" smtClean="0"/>
              <a:t>score”</a:t>
            </a:r>
          </a:p>
          <a:p>
            <a:r>
              <a:rPr lang="en-US" dirty="0"/>
              <a:t>label variable </a:t>
            </a:r>
            <a:r>
              <a:rPr lang="en-US" dirty="0" err="1"/>
              <a:t>schtyp</a:t>
            </a:r>
            <a:r>
              <a:rPr lang="en-US" dirty="0"/>
              <a:t> "public/private school"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the </a:t>
            </a:r>
            <a:r>
              <a:rPr lang="en-US" dirty="0">
                <a:solidFill>
                  <a:srgbClr val="00B050"/>
                </a:solidFill>
              </a:rPr>
              <a:t>variable label will be used in some </a:t>
            </a:r>
            <a:r>
              <a:rPr lang="en-US" dirty="0" smtClean="0">
                <a:solidFill>
                  <a:srgbClr val="00B050"/>
                </a:solidFill>
              </a:rPr>
              <a:t>output</a:t>
            </a:r>
          </a:p>
          <a:p>
            <a:r>
              <a:rPr lang="en-US" dirty="0">
                <a:solidFill>
                  <a:schemeClr val="tx1"/>
                </a:solidFill>
              </a:rPr>
              <a:t>histogram math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 smtClean="0">
                <a:solidFill>
                  <a:schemeClr val="tx1"/>
                </a:solidFill>
              </a:rPr>
              <a:t>schtyp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smtClean="0"/>
              <a:t>public/</a:t>
            </a:r>
            <a:r>
              <a:rPr lang="en-US" dirty="0" err="1" smtClean="0"/>
              <a:t>priv</a:t>
            </a:r>
            <a:r>
              <a:rPr lang="en-US" dirty="0" smtClean="0"/>
              <a:t> </a:t>
            </a:r>
            <a:r>
              <a:rPr lang="en-US" dirty="0"/>
              <a:t>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168       84.00       84.00</a:t>
            </a:r>
          </a:p>
          <a:p>
            <a:r>
              <a:rPr lang="en-US" dirty="0"/>
              <a:t>          2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/>
              <a:t>Value labels give text descriptions to the numerical values of a variable. </a:t>
            </a:r>
            <a:endParaRPr lang="en-US" sz="2300" dirty="0" smtClean="0"/>
          </a:p>
          <a:p>
            <a:r>
              <a:rPr lang="en-US" sz="2300" dirty="0" smtClean="0"/>
              <a:t>To </a:t>
            </a:r>
            <a:r>
              <a:rPr lang="en-US" sz="2300" dirty="0"/>
              <a:t>create a new set of value </a:t>
            </a:r>
            <a:r>
              <a:rPr lang="en-US" sz="2300" dirty="0" smtClean="0"/>
              <a:t>labels</a:t>
            </a:r>
            <a:r>
              <a:rPr lang="en-US" sz="2300" dirty="0"/>
              <a:t> </a:t>
            </a:r>
            <a:r>
              <a:rPr lang="en-US" sz="2300" dirty="0" smtClean="0"/>
              <a:t>use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define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Syntax: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en-US" sz="2000" dirty="0" smtClean="0"/>
              <a:t>where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dirty="0"/>
              <a:t> is the name of the value label set, </a:t>
            </a:r>
            <a:r>
              <a:rPr lang="en-US" sz="2000" dirty="0" smtClean="0"/>
              <a:t> and 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“label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…)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Courier New" panose="02070309020205020404" pitchFamily="49" charset="0"/>
              </a:rPr>
              <a:t>is a list of numbers, each followed by its label.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300" dirty="0"/>
              <a:t>Then, to apply the labels to </a:t>
            </a:r>
            <a:r>
              <a:rPr lang="en-US" sz="2300" dirty="0" smtClean="0"/>
              <a:t>variables, </a:t>
            </a:r>
            <a:r>
              <a:rPr lang="en-US" sz="2300" dirty="0"/>
              <a:t>use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</a:t>
            </a:r>
            <a:endParaRPr lang="en-US" sz="2300" dirty="0" smtClean="0"/>
          </a:p>
          <a:p>
            <a:pPr lvl="1"/>
            <a:r>
              <a:rPr lang="en-US" sz="2000" dirty="0" smtClean="0"/>
              <a:t>Syntax: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values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dirty="0" smtClean="0"/>
              <a:t>, where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dirty="0" smtClean="0"/>
              <a:t> is one or more variables, and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Courier New" panose="02070309020205020404" pitchFamily="49" charset="0"/>
              </a:rPr>
              <a:t>is the value label set name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700" dirty="0">
                <a:solidFill>
                  <a:srgbClr val="00B050"/>
                </a:solidFill>
              </a:rPr>
              <a:t>* </a:t>
            </a:r>
            <a:r>
              <a:rPr lang="en-US" sz="1700" dirty="0" err="1">
                <a:solidFill>
                  <a:srgbClr val="00B050"/>
                </a:solidFill>
              </a:rPr>
              <a:t>schtyp</a:t>
            </a:r>
            <a:r>
              <a:rPr lang="en-US" sz="1700" dirty="0">
                <a:solidFill>
                  <a:srgbClr val="00B050"/>
                </a:solidFill>
              </a:rPr>
              <a:t> before </a:t>
            </a:r>
            <a:r>
              <a:rPr lang="en-US" sz="1700" dirty="0" smtClean="0">
                <a:solidFill>
                  <a:srgbClr val="00B050"/>
                </a:solidFill>
              </a:rPr>
              <a:t>labeling values</a:t>
            </a:r>
            <a:endParaRPr lang="en-US" sz="1700" dirty="0">
              <a:solidFill>
                <a:srgbClr val="00B050"/>
              </a:solidFill>
            </a:endParaRPr>
          </a:p>
          <a:p>
            <a:r>
              <a:rPr lang="en-US" sz="1700" dirty="0"/>
              <a:t>tab </a:t>
            </a:r>
            <a:r>
              <a:rPr lang="en-US" sz="1700" dirty="0" err="1" smtClean="0"/>
              <a:t>schtyp</a:t>
            </a:r>
            <a:endParaRPr lang="en-US" sz="1700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public/</a:t>
            </a:r>
            <a:r>
              <a:rPr lang="en-US" dirty="0" err="1"/>
              <a:t>priv</a:t>
            </a:r>
            <a:r>
              <a:rPr lang="en-US" dirty="0"/>
              <a:t> 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    1 |        168       84.00       84.00</a:t>
            </a:r>
          </a:p>
          <a:p>
            <a:r>
              <a:rPr lang="en-US" dirty="0"/>
              <a:t>          2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"/>
              </a:spcBef>
            </a:pPr>
            <a:r>
              <a:rPr lang="en-US" sz="1500" dirty="0">
                <a:solidFill>
                  <a:srgbClr val="00B050"/>
                </a:solidFill>
              </a:rPr>
              <a:t>* create and apply labels for </a:t>
            </a:r>
            <a:r>
              <a:rPr lang="en-US" sz="1500" dirty="0" err="1">
                <a:solidFill>
                  <a:srgbClr val="00B050"/>
                </a:solidFill>
              </a:rPr>
              <a:t>schtyp</a:t>
            </a:r>
            <a:endParaRPr lang="en-US" sz="15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500" dirty="0"/>
              <a:t>label define </a:t>
            </a:r>
            <a:r>
              <a:rPr lang="en-US" sz="1500" dirty="0" err="1"/>
              <a:t>pubpri</a:t>
            </a:r>
            <a:r>
              <a:rPr lang="en-US" sz="1500" dirty="0"/>
              <a:t> 1 public 2 private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label values </a:t>
            </a:r>
            <a:r>
              <a:rPr lang="en-US" sz="1500" dirty="0" err="1"/>
              <a:t>schtyp</a:t>
            </a:r>
            <a:r>
              <a:rPr lang="en-US" sz="1500" dirty="0"/>
              <a:t> </a:t>
            </a:r>
            <a:r>
              <a:rPr lang="en-US" sz="1500" dirty="0" err="1"/>
              <a:t>pubpri</a:t>
            </a: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/>
              <a:t>tab </a:t>
            </a:r>
            <a:r>
              <a:rPr lang="en-US" sz="1500" dirty="0" err="1" smtClean="0"/>
              <a:t>schtyp</a:t>
            </a:r>
            <a:endParaRPr lang="en-US" sz="1500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public/</a:t>
            </a:r>
            <a:r>
              <a:rPr lang="en-US" dirty="0" err="1"/>
              <a:t>priv</a:t>
            </a:r>
            <a:r>
              <a:rPr lang="en-US" dirty="0"/>
              <a:t> |</a:t>
            </a:r>
          </a:p>
          <a:p>
            <a:r>
              <a:rPr lang="en-US" dirty="0"/>
              <a:t> ate school |      Freq.     Percent        Cum.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public |        168       84.00       84.00</a:t>
            </a:r>
          </a:p>
          <a:p>
            <a:r>
              <a:rPr lang="en-US" dirty="0"/>
              <a:t>    private |         32       16.00      100.00</a:t>
            </a:r>
          </a:p>
          <a:p>
            <a:r>
              <a:rPr lang="en-US" dirty="0"/>
              <a:t>------------+-----------------------------------</a:t>
            </a:r>
          </a:p>
          <a:p>
            <a:r>
              <a:rPr lang="en-US" dirty="0"/>
              <a:t>      Total |        200      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value label sets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700" dirty="0" smtClean="0"/>
              <a:t> </a:t>
            </a:r>
            <a:r>
              <a:rPr lang="en-US" sz="1700" dirty="0" smtClean="0"/>
              <a:t>displays all </a:t>
            </a:r>
            <a:r>
              <a:rPr lang="en-US" sz="1700" dirty="0" smtClean="0"/>
              <a:t>value label sets</a:t>
            </a:r>
          </a:p>
          <a:p>
            <a:r>
              <a:rPr lang="en-US" sz="1700" dirty="0" smtClean="0"/>
              <a:t>Remember that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sz="1700" dirty="0" smtClean="0"/>
              <a:t> can be used to see which value labels have been applied to which variables</a:t>
            </a:r>
            <a:endParaRPr lang="en-US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00B050"/>
                </a:solidFill>
              </a:rPr>
              <a:t>* list all value label set</a:t>
            </a:r>
          </a:p>
          <a:p>
            <a:pPr>
              <a:spcBef>
                <a:spcPts val="300"/>
              </a:spcBef>
            </a:pPr>
            <a:r>
              <a:rPr lang="en-US" dirty="0"/>
              <a:t>label </a:t>
            </a:r>
            <a:r>
              <a:rPr lang="en-US" dirty="0" smtClean="0"/>
              <a:t>list</a:t>
            </a:r>
          </a:p>
          <a:p>
            <a:endParaRPr lang="en-US" dirty="0"/>
          </a:p>
          <a:p>
            <a:r>
              <a:rPr lang="en-US" dirty="0" err="1"/>
              <a:t>pubpri</a:t>
            </a:r>
            <a:r>
              <a:rPr lang="en-US" dirty="0"/>
              <a:t>:</a:t>
            </a:r>
          </a:p>
          <a:p>
            <a:r>
              <a:rPr lang="en-US" dirty="0"/>
              <a:t>           1 public</a:t>
            </a:r>
          </a:p>
          <a:p>
            <a:r>
              <a:rPr lang="en-US" dirty="0"/>
              <a:t>           2 private</a:t>
            </a:r>
          </a:p>
          <a:p>
            <a:r>
              <a:rPr lang="en-US" dirty="0" err="1"/>
              <a:t>sl</a:t>
            </a:r>
            <a:r>
              <a:rPr lang="en-US" dirty="0"/>
              <a:t>:</a:t>
            </a:r>
          </a:p>
          <a:p>
            <a:r>
              <a:rPr lang="en-US" dirty="0"/>
              <a:t>           1 low</a:t>
            </a:r>
          </a:p>
          <a:p>
            <a:r>
              <a:rPr lang="en-US" dirty="0"/>
              <a:t>           2 middle</a:t>
            </a:r>
          </a:p>
          <a:p>
            <a:r>
              <a:rPr lang="en-US" dirty="0"/>
              <a:t>           3 high</a:t>
            </a:r>
          </a:p>
          <a:p>
            <a:r>
              <a:rPr lang="en-US" dirty="0" err="1"/>
              <a:t>rl</a:t>
            </a:r>
            <a:r>
              <a:rPr lang="en-US" dirty="0"/>
              <a:t>:</a:t>
            </a:r>
          </a:p>
          <a:p>
            <a:r>
              <a:rPr lang="en-US" dirty="0"/>
              <a:t>           1 </a:t>
            </a:r>
            <a:r>
              <a:rPr lang="en-US" dirty="0" err="1"/>
              <a:t>hispanic</a:t>
            </a:r>
            <a:endParaRPr lang="en-US" dirty="0"/>
          </a:p>
          <a:p>
            <a:r>
              <a:rPr lang="en-US" dirty="0"/>
              <a:t>           2 </a:t>
            </a:r>
            <a:r>
              <a:rPr lang="en-US" dirty="0" err="1"/>
              <a:t>asian</a:t>
            </a:r>
            <a:endParaRPr lang="en-US" dirty="0"/>
          </a:p>
          <a:p>
            <a:r>
              <a:rPr lang="en-US" dirty="0"/>
              <a:t>           3 </a:t>
            </a:r>
            <a:r>
              <a:rPr lang="en-US" dirty="0" err="1"/>
              <a:t>african-amer</a:t>
            </a:r>
            <a:endParaRPr lang="en-US" dirty="0"/>
          </a:p>
          <a:p>
            <a:r>
              <a:rPr lang="en-US" dirty="0"/>
              <a:t>           4 white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value label sets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list</a:t>
            </a:r>
            <a:r>
              <a:rPr lang="en-US" dirty="0"/>
              <a:t> displays all value label sets</a:t>
            </a:r>
          </a:p>
          <a:p>
            <a:r>
              <a:rPr lang="en-US" dirty="0" smtClean="0"/>
              <a:t>Remember </a:t>
            </a:r>
            <a:r>
              <a:rPr lang="en-US" dirty="0"/>
              <a:t>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dirty="0"/>
              <a:t> can be used to see which value labels have been applied to which variables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spcBef>
                <a:spcPts val="200"/>
              </a:spcBef>
            </a:pPr>
            <a:r>
              <a:rPr lang="en-US" sz="1300" dirty="0" smtClean="0">
                <a:solidFill>
                  <a:srgbClr val="00B050"/>
                </a:solidFill>
              </a:rPr>
              <a:t>* </a:t>
            </a:r>
            <a:r>
              <a:rPr lang="en-US" sz="1300" dirty="0">
                <a:solidFill>
                  <a:srgbClr val="00B050"/>
                </a:solidFill>
              </a:rPr>
              <a:t>describe shows which value labels</a:t>
            </a:r>
          </a:p>
          <a:p>
            <a:pPr>
              <a:spcBef>
                <a:spcPts val="200"/>
              </a:spcBef>
            </a:pPr>
            <a:r>
              <a:rPr lang="en-US" sz="1300" dirty="0">
                <a:solidFill>
                  <a:srgbClr val="00B050"/>
                </a:solidFill>
              </a:rPr>
              <a:t>*  have been applied to which variables</a:t>
            </a:r>
          </a:p>
          <a:p>
            <a:pPr>
              <a:spcBef>
                <a:spcPts val="200"/>
              </a:spcBef>
            </a:pPr>
            <a:r>
              <a:rPr lang="en-US" sz="1300" dirty="0" smtClean="0"/>
              <a:t>describe</a:t>
            </a:r>
          </a:p>
          <a:p>
            <a:endParaRPr lang="en-US" dirty="0"/>
          </a:p>
          <a:p>
            <a:r>
              <a:rPr lang="en-US" dirty="0" smtClean="0"/>
              <a:t>----------------------------------------------------</a:t>
            </a:r>
            <a:endParaRPr lang="en-US" dirty="0"/>
          </a:p>
          <a:p>
            <a:r>
              <a:rPr lang="en-US" dirty="0"/>
              <a:t>              storage   display    value</a:t>
            </a:r>
          </a:p>
          <a:p>
            <a:r>
              <a:rPr lang="en-US" dirty="0"/>
              <a:t>variable name   type    format     label      </a:t>
            </a:r>
            <a:r>
              <a:rPr lang="en-US" dirty="0" smtClean="0"/>
              <a:t>      ----------------------------------------------------</a:t>
            </a:r>
            <a:endParaRPr lang="en-US" dirty="0"/>
          </a:p>
          <a:p>
            <a:r>
              <a:rPr lang="en-US" dirty="0"/>
              <a:t>female          float   %9.0g                 </a:t>
            </a:r>
          </a:p>
          <a:p>
            <a:r>
              <a:rPr lang="en-US" dirty="0"/>
              <a:t>id              float   %9.0g                 </a:t>
            </a:r>
          </a:p>
          <a:p>
            <a:r>
              <a:rPr lang="en-US" dirty="0"/>
              <a:t>race            float   %12.0g     </a:t>
            </a:r>
            <a:r>
              <a:rPr lang="en-US" dirty="0" err="1"/>
              <a:t>rl</a:t>
            </a:r>
            <a:r>
              <a:rPr lang="en-US" dirty="0"/>
              <a:t>         </a:t>
            </a:r>
          </a:p>
          <a:p>
            <a:r>
              <a:rPr lang="en-US" dirty="0" err="1"/>
              <a:t>ses</a:t>
            </a:r>
            <a:r>
              <a:rPr lang="en-US" dirty="0"/>
              <a:t>             float   %9.0g      </a:t>
            </a:r>
            <a:r>
              <a:rPr lang="en-US" dirty="0" err="1"/>
              <a:t>sl</a:t>
            </a:r>
            <a:r>
              <a:rPr lang="en-US" dirty="0"/>
              <a:t>         </a:t>
            </a:r>
          </a:p>
          <a:p>
            <a:r>
              <a:rPr lang="en-US" dirty="0" err="1"/>
              <a:t>schtyp</a:t>
            </a:r>
            <a:r>
              <a:rPr lang="en-US" dirty="0"/>
              <a:t>          float   %9.0g      </a:t>
            </a:r>
            <a:r>
              <a:rPr lang="en-US" dirty="0" err="1"/>
              <a:t>pubpri</a:t>
            </a:r>
            <a:r>
              <a:rPr lang="en-US" dirty="0"/>
              <a:t>     public/private school</a:t>
            </a:r>
          </a:p>
          <a:p>
            <a:r>
              <a:rPr lang="en-US" dirty="0" err="1"/>
              <a:t>prgtype</a:t>
            </a:r>
            <a:r>
              <a:rPr lang="en-US" dirty="0"/>
              <a:t>         str8    %9s                   </a:t>
            </a:r>
          </a:p>
          <a:p>
            <a:r>
              <a:rPr lang="en-US" dirty="0"/>
              <a:t>read            float   %9.0g                 reading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string variables into numeric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 smtClean="0"/>
              <a:t> converts </a:t>
            </a:r>
            <a:r>
              <a:rPr lang="en-US" dirty="0" smtClean="0"/>
              <a:t>a string variable into a numeric </a:t>
            </a:r>
            <a:r>
              <a:rPr lang="en-US" dirty="0" smtClean="0"/>
              <a:t>variable</a:t>
            </a:r>
            <a:endParaRPr lang="en-US" dirty="0" smtClean="0"/>
          </a:p>
          <a:p>
            <a:pPr lvl="1"/>
            <a:r>
              <a:rPr lang="en-US" dirty="0" smtClean="0"/>
              <a:t>remember that some Stata commands require numeric variables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 smtClean="0"/>
              <a:t> will use alphabetical order to order the numeric codes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 smtClean="0"/>
              <a:t> will convert the original string values into a set of value labels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 smtClean="0"/>
              <a:t> will create a new numeric variable, which must be specified in option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87778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encoding string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into</a:t>
            </a:r>
          </a:p>
          <a:p>
            <a:r>
              <a:rPr lang="en-US" dirty="0">
                <a:solidFill>
                  <a:srgbClr val="00B050"/>
                </a:solidFill>
              </a:rPr>
              <a:t>*  numeric variable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encode </a:t>
            </a:r>
            <a:r>
              <a:rPr lang="en-US" dirty="0" err="1"/>
              <a:t>prgtype</a:t>
            </a:r>
            <a:r>
              <a:rPr lang="en-US" dirty="0"/>
              <a:t>, gen(</a:t>
            </a:r>
            <a:r>
              <a:rPr lang="en-US" dirty="0" err="1"/>
              <a:t>prog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we see that a value label has been applied to </a:t>
            </a:r>
            <a:r>
              <a:rPr lang="en-US" dirty="0" err="1">
                <a:solidFill>
                  <a:srgbClr val="00B050"/>
                </a:solidFill>
              </a:rPr>
              <a:t>prog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describe </a:t>
            </a:r>
            <a:r>
              <a:rPr lang="en-US" dirty="0" err="1" smtClean="0"/>
              <a:t>prog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storage   display    value</a:t>
            </a:r>
          </a:p>
          <a:p>
            <a:r>
              <a:rPr lang="en-US" dirty="0"/>
              <a:t>variable name   type    format     label      </a:t>
            </a:r>
            <a:r>
              <a:rPr lang="en-US" dirty="0" smtClean="0"/>
              <a:t>       -----------------------------------------------------</a:t>
            </a:r>
            <a:endParaRPr lang="en-US" dirty="0"/>
          </a:p>
          <a:p>
            <a:r>
              <a:rPr lang="en-US" dirty="0" err="1"/>
              <a:t>prog</a:t>
            </a:r>
            <a:r>
              <a:rPr lang="en-US" dirty="0"/>
              <a:t>            long    %8.0g      </a:t>
            </a:r>
            <a:r>
              <a:rPr lang="en-US" dirty="0" err="1"/>
              <a:t>prog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2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string variables into numeric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to use the option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 smtClean="0"/>
              <a:t> to remove value labels 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 smtClean="0"/>
              <a:t> output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Notice that numbering begins at 1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087778" cy="3217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we see labels by default in </a:t>
            </a:r>
            <a:r>
              <a:rPr lang="en-US" dirty="0" smtClean="0">
                <a:solidFill>
                  <a:srgbClr val="00B050"/>
                </a:solidFill>
              </a:rPr>
              <a:t>tab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 smtClean="0">
                <a:solidFill>
                  <a:schemeClr val="tx1"/>
                </a:solidFill>
              </a:rPr>
              <a:t>prog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       </a:t>
            </a:r>
            <a:r>
              <a:rPr lang="en-US" sz="900" dirty="0" err="1">
                <a:solidFill>
                  <a:schemeClr val="tx1"/>
                </a:solidFill>
              </a:rPr>
              <a:t>prog</a:t>
            </a:r>
            <a:r>
              <a:rPr lang="en-US" sz="900" dirty="0">
                <a:solidFill>
                  <a:schemeClr val="tx1"/>
                </a:solidFill>
              </a:rPr>
              <a:t> |      Freq.     Percent        Cum.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academic |        105       52.50       52.50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general |         45       22.50       75.00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</a:t>
            </a:r>
            <a:r>
              <a:rPr lang="en-US" sz="900" dirty="0" err="1">
                <a:solidFill>
                  <a:schemeClr val="tx1"/>
                </a:solidFill>
              </a:rPr>
              <a:t>vocati</a:t>
            </a:r>
            <a:r>
              <a:rPr lang="en-US" sz="900" dirty="0">
                <a:solidFill>
                  <a:schemeClr val="tx1"/>
                </a:solidFill>
              </a:rPr>
              <a:t> |         50       25.00      100.00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Total |        200      100.00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* </a:t>
            </a:r>
            <a:r>
              <a:rPr lang="en-US" dirty="0">
                <a:solidFill>
                  <a:srgbClr val="00B050"/>
                </a:solidFill>
              </a:rPr>
              <a:t>use option </a:t>
            </a:r>
            <a:r>
              <a:rPr lang="en-US" dirty="0" err="1">
                <a:solidFill>
                  <a:srgbClr val="00B050"/>
                </a:solidFill>
              </a:rPr>
              <a:t>nolabel</a:t>
            </a:r>
            <a:r>
              <a:rPr lang="en-US" dirty="0">
                <a:solidFill>
                  <a:srgbClr val="00B050"/>
                </a:solidFill>
              </a:rPr>
              <a:t> to remove the labels</a:t>
            </a:r>
          </a:p>
          <a:p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n-US" dirty="0" err="1">
                <a:solidFill>
                  <a:schemeClr val="tx1"/>
                </a:solidFill>
              </a:rPr>
              <a:t>prog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nolabel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       </a:t>
            </a:r>
            <a:r>
              <a:rPr lang="en-US" sz="900" dirty="0" err="1">
                <a:solidFill>
                  <a:schemeClr val="tx1"/>
                </a:solidFill>
              </a:rPr>
              <a:t>prog</a:t>
            </a:r>
            <a:r>
              <a:rPr lang="en-US" sz="900" dirty="0">
                <a:solidFill>
                  <a:schemeClr val="tx1"/>
                </a:solidFill>
              </a:rPr>
              <a:t> |      Freq.     Percent        Cum.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1 |        105       52.50       52.50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2 |         45       22.50       75.00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3 |         50       25.00      100.00</a:t>
            </a:r>
          </a:p>
          <a:p>
            <a:r>
              <a:rPr lang="en-US" sz="900" dirty="0">
                <a:solidFill>
                  <a:schemeClr val="tx1"/>
                </a:solidFill>
              </a:rPr>
              <a:t>------------+-----------------------------------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Total |        200      100.00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 operations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order</a:t>
            </a:r>
            <a:r>
              <a:rPr lang="en-US" dirty="0" smtClean="0"/>
              <a:t>		reorder variables</a:t>
            </a:r>
          </a:p>
          <a:p>
            <a:endParaRPr lang="en-US" dirty="0" smtClean="0"/>
          </a:p>
          <a:p>
            <a:r>
              <a:rPr lang="en-US" b="1" dirty="0" smtClean="0"/>
              <a:t>keep</a:t>
            </a:r>
            <a:r>
              <a:rPr lang="en-US" dirty="0" smtClean="0"/>
              <a:t>		keep variables, drop others</a:t>
            </a:r>
          </a:p>
          <a:p>
            <a:endParaRPr lang="en-US" dirty="0"/>
          </a:p>
          <a:p>
            <a:r>
              <a:rPr lang="en-US" b="1" dirty="0" smtClean="0"/>
              <a:t>drop</a:t>
            </a:r>
            <a:r>
              <a:rPr lang="en-US" dirty="0" smtClean="0"/>
              <a:t>		drop variables, keep others</a:t>
            </a:r>
          </a:p>
          <a:p>
            <a:endParaRPr lang="en-US" dirty="0"/>
          </a:p>
          <a:p>
            <a:r>
              <a:rPr lang="en-US" b="1" dirty="0" smtClean="0"/>
              <a:t>keep if</a:t>
            </a:r>
            <a:r>
              <a:rPr lang="en-US" dirty="0" smtClean="0"/>
              <a:t>		keep observations, drop others</a:t>
            </a:r>
          </a:p>
          <a:p>
            <a:endParaRPr lang="en-US" dirty="0"/>
          </a:p>
          <a:p>
            <a:r>
              <a:rPr lang="en-US" b="1" dirty="0" smtClean="0"/>
              <a:t>drop if	</a:t>
            </a:r>
            <a:r>
              <a:rPr lang="en-US" dirty="0" smtClean="0"/>
              <a:t>	drop observations, keep others</a:t>
            </a:r>
          </a:p>
          <a:p>
            <a:endParaRPr lang="en-US" dirty="0"/>
          </a:p>
          <a:p>
            <a:r>
              <a:rPr lang="en-US" b="1" dirty="0" smtClean="0"/>
              <a:t>sort</a:t>
            </a:r>
            <a:r>
              <a:rPr lang="en-US" dirty="0" smtClean="0"/>
              <a:t>		sort by variables, ascending</a:t>
            </a:r>
          </a:p>
          <a:p>
            <a:endParaRPr lang="en-US" dirty="0"/>
          </a:p>
          <a:p>
            <a:r>
              <a:rPr lang="en-US" b="1" dirty="0" err="1" smtClean="0"/>
              <a:t>gsort</a:t>
            </a:r>
            <a:r>
              <a:rPr lang="en-US" dirty="0" smtClean="0"/>
              <a:t>		ascending and descending sort</a:t>
            </a:r>
          </a:p>
        </p:txBody>
      </p:sp>
    </p:spTree>
    <p:extLst>
      <p:ext uri="{BB962C8B-B14F-4D97-AF65-F5344CB8AC3E}">
        <p14:creationId xmlns:p14="http://schemas.microsoft.com/office/powerpoint/2010/main" val="41584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shortcuts for lists of variables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specify many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varlists</a:t>
            </a:r>
            <a:r>
              <a:rPr lang="en-US" dirty="0" smtClean="0"/>
              <a:t> (lists of variable names) in Stata, so Stata provides many shortcuts to avoid excessive typing</a:t>
            </a:r>
          </a:p>
          <a:p>
            <a:r>
              <a:rPr lang="en-US" dirty="0" smtClean="0"/>
              <a:t>The syntax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var_first-var_last</a:t>
            </a:r>
            <a:r>
              <a:rPr lang="en-US" dirty="0" smtClean="0"/>
              <a:t> specifies all consecutive variables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var_first</a:t>
            </a:r>
            <a:r>
              <a:rPr lang="en-US" dirty="0" smtClean="0"/>
              <a:t>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var_last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The keyword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_all</a:t>
            </a:r>
            <a:r>
              <a:rPr lang="en-US" dirty="0" smtClean="0">
                <a:cs typeface="Courier New" panose="02070309020205020404" pitchFamily="49" charset="0"/>
              </a:rPr>
              <a:t> means all variables in the dataset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* summarize all consecutive variables</a:t>
            </a:r>
          </a:p>
          <a:p>
            <a:r>
              <a:rPr lang="en-US" dirty="0"/>
              <a:t>*  from read to </a:t>
            </a:r>
            <a:r>
              <a:rPr lang="en-US" dirty="0" err="1"/>
              <a:t>socst</a:t>
            </a:r>
            <a:endParaRPr lang="en-US" dirty="0"/>
          </a:p>
          <a:p>
            <a:r>
              <a:rPr lang="en-US" dirty="0" err="1"/>
              <a:t>summ</a:t>
            </a:r>
            <a:r>
              <a:rPr lang="en-US" dirty="0"/>
              <a:t> </a:t>
            </a:r>
            <a:r>
              <a:rPr lang="en-US" dirty="0" smtClean="0"/>
              <a:t>read-</a:t>
            </a:r>
            <a:r>
              <a:rPr lang="en-US" dirty="0" err="1" smtClean="0"/>
              <a:t>socst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900" dirty="0"/>
              <a:t>    Variable |        </a:t>
            </a:r>
            <a:r>
              <a:rPr lang="en-US" sz="900" dirty="0" err="1"/>
              <a:t>Obs</a:t>
            </a:r>
            <a:r>
              <a:rPr lang="en-US" sz="900" dirty="0"/>
              <a:t>        Mean    Std. Dev.       Min        Max</a:t>
            </a:r>
          </a:p>
          <a:p>
            <a:r>
              <a:rPr lang="en-US" sz="900" dirty="0"/>
              <a:t>-------------+---------------------------------------------------------</a:t>
            </a:r>
          </a:p>
          <a:p>
            <a:r>
              <a:rPr lang="en-US" sz="900" dirty="0"/>
              <a:t>        read |        200       52.23    10.25294         28         76</a:t>
            </a:r>
          </a:p>
          <a:p>
            <a:r>
              <a:rPr lang="en-US" sz="900" dirty="0"/>
              <a:t>       write |        200      52.775    9.478586         31         67</a:t>
            </a:r>
          </a:p>
          <a:p>
            <a:r>
              <a:rPr lang="en-US" sz="900" dirty="0"/>
              <a:t>        math |        200      52.645    9.368448         33         75</a:t>
            </a:r>
          </a:p>
          <a:p>
            <a:r>
              <a:rPr lang="en-US" sz="900" dirty="0"/>
              <a:t>     science |        195    51.66154    9.866026         26         74</a:t>
            </a:r>
          </a:p>
          <a:p>
            <a:r>
              <a:rPr lang="en-US" sz="900" dirty="0"/>
              <a:t>       </a:t>
            </a:r>
            <a:r>
              <a:rPr lang="en-US" sz="900" dirty="0" err="1"/>
              <a:t>socst</a:t>
            </a:r>
            <a:r>
              <a:rPr lang="en-US" sz="900" dirty="0"/>
              <a:t> |        200      52.405    10.73579         26         71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shortcuts for lists of variables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symbol in variable names stands for “one or more characters”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r*</a:t>
            </a:r>
            <a:r>
              <a:rPr lang="en-US" dirty="0" smtClean="0"/>
              <a:t> = all variables that start with “r”, followed by anything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r*e</a:t>
            </a:r>
            <a:r>
              <a:rPr lang="en-US" dirty="0" smtClean="0"/>
              <a:t> = all variables that start with “r”, followed by anything, but ending with “e”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summarize all variables that begin with r</a:t>
            </a:r>
          </a:p>
          <a:p>
            <a:r>
              <a:rPr lang="en-US" dirty="0" err="1"/>
              <a:t>summ</a:t>
            </a:r>
            <a:r>
              <a:rPr lang="en-US" dirty="0"/>
              <a:t> r*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900" dirty="0"/>
              <a:t>-------------+---------------------------------------------------------</a:t>
            </a:r>
          </a:p>
          <a:p>
            <a:r>
              <a:rPr lang="en-US" sz="900" dirty="0"/>
              <a:t>        race |        200        3.44    1.049719          1          5</a:t>
            </a:r>
          </a:p>
          <a:p>
            <a:r>
              <a:rPr lang="en-US" sz="900" dirty="0"/>
              <a:t>        read |        200       52.23    10.25294         28         76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summarize all variables that begin with r </a:t>
            </a:r>
          </a:p>
          <a:p>
            <a:r>
              <a:rPr lang="en-US" dirty="0">
                <a:solidFill>
                  <a:srgbClr val="00B050"/>
                </a:solidFill>
              </a:rPr>
              <a:t>*   and end with e</a:t>
            </a:r>
          </a:p>
          <a:p>
            <a:r>
              <a:rPr lang="en-US" dirty="0" err="1"/>
              <a:t>summ</a:t>
            </a:r>
            <a:r>
              <a:rPr lang="en-US" dirty="0"/>
              <a:t> r*e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900" dirty="0"/>
              <a:t>    Variable |        </a:t>
            </a:r>
            <a:r>
              <a:rPr lang="en-US" sz="900" dirty="0" err="1"/>
              <a:t>Obs</a:t>
            </a:r>
            <a:r>
              <a:rPr lang="en-US" sz="900" dirty="0"/>
              <a:t>        Mean    Std. Dev.       Min        Max</a:t>
            </a:r>
          </a:p>
          <a:p>
            <a:r>
              <a:rPr lang="en-US" sz="900" dirty="0"/>
              <a:t>-------------+---------------------------------------------------------</a:t>
            </a:r>
          </a:p>
          <a:p>
            <a:r>
              <a:rPr lang="en-US" sz="900" dirty="0"/>
              <a:t>        race |        200        3.44    1.049719          1          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stata’s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cd</a:t>
            </a:r>
            <a:r>
              <a:rPr lang="en-US" dirty="0"/>
              <a:t>	</a:t>
            </a:r>
            <a:r>
              <a:rPr lang="en-US" dirty="0" smtClean="0"/>
              <a:t>change working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dirty="0" smtClean="0"/>
              <a:t> to change the ordering of variables</a:t>
            </a:r>
          </a:p>
          <a:p>
            <a:pPr lvl="1"/>
            <a:r>
              <a:rPr lang="en-US" dirty="0" smtClean="0"/>
              <a:t>Particularly useful for datasets with many variables</a:t>
            </a:r>
          </a:p>
          <a:p>
            <a:r>
              <a:rPr lang="en-US" dirty="0" smtClean="0"/>
              <a:t>By default,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dirty="0" smtClean="0"/>
              <a:t> will place the variables listed at the beginning of the dataset</a:t>
            </a:r>
          </a:p>
          <a:p>
            <a:pPr lvl="1"/>
            <a:r>
              <a:rPr lang="en-US" dirty="0" smtClean="0"/>
              <a:t>Use option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  <a:r>
              <a:rPr lang="en-US" dirty="0" smtClean="0"/>
              <a:t> to place them at the end</a:t>
            </a:r>
          </a:p>
          <a:p>
            <a:pPr lvl="1"/>
            <a:r>
              <a:rPr lang="en-US" dirty="0" smtClean="0"/>
              <a:t>Or use options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after()</a:t>
            </a:r>
            <a:r>
              <a:rPr lang="en-US" dirty="0" smtClean="0"/>
              <a:t> to place the variables before or after another variable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put id and demographic variables first</a:t>
            </a:r>
          </a:p>
          <a:p>
            <a:r>
              <a:rPr lang="en-US" dirty="0"/>
              <a:t>order id female race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schtyp</a:t>
            </a:r>
            <a:r>
              <a:rPr lang="en-US" dirty="0"/>
              <a:t> </a:t>
            </a:r>
            <a:r>
              <a:rPr lang="en-US" dirty="0" err="1"/>
              <a:t>prog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put old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variable last</a:t>
            </a:r>
          </a:p>
          <a:p>
            <a:r>
              <a:rPr lang="en-US" dirty="0"/>
              <a:t>order </a:t>
            </a:r>
            <a:r>
              <a:rPr lang="en-US" dirty="0" err="1"/>
              <a:t>prgtype</a:t>
            </a:r>
            <a:r>
              <a:rPr lang="en-US" dirty="0"/>
              <a:t>, last</a:t>
            </a:r>
          </a:p>
          <a:p>
            <a:r>
              <a:rPr lang="en-US" dirty="0" smtClean="0"/>
              <a:t>describe</a:t>
            </a:r>
          </a:p>
          <a:p>
            <a:endParaRPr lang="en-US" dirty="0" smtClean="0"/>
          </a:p>
          <a:p>
            <a:r>
              <a:rPr lang="en-US" dirty="0"/>
              <a:t>id        race      </a:t>
            </a:r>
            <a:r>
              <a:rPr lang="en-US" dirty="0" err="1"/>
              <a:t>schtyp</a:t>
            </a:r>
            <a:r>
              <a:rPr lang="en-US" dirty="0"/>
              <a:t>    read      math      </a:t>
            </a:r>
            <a:r>
              <a:rPr lang="en-US" dirty="0" err="1"/>
              <a:t>socst</a:t>
            </a:r>
            <a:r>
              <a:rPr lang="en-US" dirty="0"/>
              <a:t>     academic  </a:t>
            </a:r>
            <a:r>
              <a:rPr lang="en-US" dirty="0" err="1"/>
              <a:t>zread</a:t>
            </a:r>
            <a:endParaRPr lang="en-US" dirty="0"/>
          </a:p>
          <a:p>
            <a:r>
              <a:rPr lang="en-US" dirty="0"/>
              <a:t>female    </a:t>
            </a:r>
            <a:r>
              <a:rPr lang="en-US" dirty="0" err="1"/>
              <a:t>ses</a:t>
            </a:r>
            <a:r>
              <a:rPr lang="en-US" dirty="0"/>
              <a:t>       </a:t>
            </a:r>
            <a:r>
              <a:rPr lang="en-US" dirty="0" err="1"/>
              <a:t>prog</a:t>
            </a:r>
            <a:r>
              <a:rPr lang="en-US" dirty="0"/>
              <a:t>      write     science   total     </a:t>
            </a:r>
            <a:r>
              <a:rPr lang="en-US" dirty="0" err="1"/>
              <a:t>meantest</a:t>
            </a:r>
            <a:r>
              <a:rPr lang="en-US" dirty="0"/>
              <a:t>  </a:t>
            </a:r>
            <a:r>
              <a:rPr lang="en-US" dirty="0" err="1"/>
              <a:t>prgtype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data before making big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about to make changes to the dataset that cannot easily be reversed, so we should save the data before continuing</a:t>
            </a:r>
          </a:p>
          <a:p>
            <a:pPr lvl="1"/>
            <a:r>
              <a:rPr lang="en-US" dirty="0" smtClean="0"/>
              <a:t>We are going to revert to this saved dataset later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save </a:t>
            </a:r>
            <a:r>
              <a:rPr lang="en-US" dirty="0" smtClean="0">
                <a:solidFill>
                  <a:srgbClr val="00B050"/>
                </a:solidFill>
              </a:rPr>
              <a:t>dataset, overwrite existing file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save hs1, replace</a:t>
            </a:r>
          </a:p>
        </p:txBody>
      </p:sp>
    </p:spTree>
    <p:extLst>
      <p:ext uri="{BB962C8B-B14F-4D97-AF65-F5344CB8AC3E}">
        <p14:creationId xmlns:p14="http://schemas.microsoft.com/office/powerpoint/2010/main" val="40837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and dropping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 smtClean="0"/>
              <a:t> preserves the selected variables and drops the rest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 smtClean="0"/>
              <a:t> if you want to remove most of the variables but keep a select few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 smtClean="0"/>
              <a:t> removes the selected variables and keeps the rest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 smtClean="0"/>
              <a:t> if you want to remove a few variables but keep most of 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drop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from dataset</a:t>
            </a:r>
          </a:p>
          <a:p>
            <a:r>
              <a:rPr lang="en-US" dirty="0"/>
              <a:t>drop </a:t>
            </a:r>
            <a:r>
              <a:rPr lang="en-US" dirty="0" err="1"/>
              <a:t>prgtype</a:t>
            </a:r>
            <a:endParaRPr lang="en-US" dirty="0"/>
          </a:p>
          <a:p>
            <a:r>
              <a:rPr lang="en-US" dirty="0"/>
              <a:t>describe, </a:t>
            </a:r>
            <a:r>
              <a:rPr lang="en-US" dirty="0" smtClean="0"/>
              <a:t>simple</a:t>
            </a:r>
          </a:p>
          <a:p>
            <a:endParaRPr lang="en-US" dirty="0"/>
          </a:p>
          <a:p>
            <a:r>
              <a:rPr lang="en-US" dirty="0"/>
              <a:t>id        race      </a:t>
            </a:r>
            <a:r>
              <a:rPr lang="en-US" dirty="0" err="1"/>
              <a:t>schtyp</a:t>
            </a:r>
            <a:r>
              <a:rPr lang="en-US" dirty="0"/>
              <a:t>    read      math      </a:t>
            </a:r>
            <a:r>
              <a:rPr lang="en-US" dirty="0" err="1"/>
              <a:t>socst</a:t>
            </a:r>
            <a:r>
              <a:rPr lang="en-US" dirty="0"/>
              <a:t>     academic  </a:t>
            </a:r>
            <a:r>
              <a:rPr lang="en-US" dirty="0" err="1"/>
              <a:t>zread</a:t>
            </a:r>
            <a:endParaRPr lang="en-US" dirty="0"/>
          </a:p>
          <a:p>
            <a:r>
              <a:rPr lang="en-US" dirty="0"/>
              <a:t>female    </a:t>
            </a:r>
            <a:r>
              <a:rPr lang="en-US" dirty="0" err="1"/>
              <a:t>ses</a:t>
            </a:r>
            <a:r>
              <a:rPr lang="en-US" dirty="0"/>
              <a:t>       </a:t>
            </a:r>
            <a:r>
              <a:rPr lang="en-US" dirty="0" err="1"/>
              <a:t>prog</a:t>
            </a:r>
            <a:r>
              <a:rPr lang="en-US" dirty="0"/>
              <a:t>      write     science   total     </a:t>
            </a:r>
            <a:r>
              <a:rPr lang="en-US" dirty="0" err="1" smtClean="0"/>
              <a:t>meantest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* keep just id read and math</a:t>
            </a:r>
          </a:p>
          <a:p>
            <a:r>
              <a:rPr lang="en-US" dirty="0">
                <a:solidFill>
                  <a:schemeClr val="tx1"/>
                </a:solidFill>
              </a:rPr>
              <a:t>keep id read </a:t>
            </a:r>
            <a:r>
              <a:rPr lang="en-US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dirty="0" smtClean="0"/>
              <a:t>describe, simple</a:t>
            </a:r>
          </a:p>
          <a:p>
            <a:endParaRPr lang="en-US" dirty="0" smtClean="0"/>
          </a:p>
          <a:p>
            <a:r>
              <a:rPr lang="en-US" dirty="0"/>
              <a:t>id    read  math</a:t>
            </a:r>
          </a:p>
        </p:txBody>
      </p:sp>
    </p:spTree>
    <p:extLst>
      <p:ext uri="{BB962C8B-B14F-4D97-AF65-F5344CB8AC3E}">
        <p14:creationId xmlns:p14="http://schemas.microsoft.com/office/powerpoint/2010/main" val="23682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and dropping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 smtClean="0"/>
              <a:t> to filter preserve or remove observations by condition</a:t>
            </a:r>
            <a:endParaRPr lang="en-US" dirty="0"/>
          </a:p>
          <a:p>
            <a:r>
              <a:rPr lang="en-US" dirty="0" smtClean="0">
                <a:cs typeface="Courier New" panose="02070309020205020404" pitchFamily="49" charset="0"/>
              </a:rPr>
              <a:t>To be clear,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keep if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if</a:t>
            </a:r>
            <a:r>
              <a:rPr lang="en-US" dirty="0" smtClean="0"/>
              <a:t> select observations, while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 smtClean="0"/>
              <a:t> select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 keep observation if reading &gt; 30</a:t>
            </a:r>
          </a:p>
          <a:p>
            <a:r>
              <a:rPr lang="en-US" dirty="0"/>
              <a:t>keep if read &gt; 40</a:t>
            </a:r>
          </a:p>
          <a:p>
            <a:r>
              <a:rPr lang="en-US" dirty="0" err="1"/>
              <a:t>summ</a:t>
            </a:r>
            <a:r>
              <a:rPr lang="en-US" dirty="0"/>
              <a:t> </a:t>
            </a:r>
            <a:r>
              <a:rPr lang="en-US" dirty="0" smtClean="0"/>
              <a:t>read</a:t>
            </a:r>
          </a:p>
          <a:p>
            <a:endParaRPr lang="en-US" dirty="0"/>
          </a:p>
          <a:p>
            <a:r>
              <a:rPr lang="en-US" sz="800" dirty="0"/>
              <a:t> </a:t>
            </a:r>
            <a:r>
              <a:rPr lang="en-US" sz="800" dirty="0" smtClean="0"/>
              <a:t>   Variable </a:t>
            </a:r>
            <a:r>
              <a:rPr lang="en-US" sz="800" dirty="0"/>
              <a:t>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</a:t>
            </a:r>
            <a:r>
              <a:rPr lang="en-US" sz="800" dirty="0" smtClean="0"/>
              <a:t> </a:t>
            </a:r>
            <a:r>
              <a:rPr lang="en-US" sz="800" dirty="0"/>
              <a:t>read |        178    54.23596     8.96323         41         </a:t>
            </a:r>
            <a:r>
              <a:rPr lang="en-US" sz="800" dirty="0" smtClean="0"/>
              <a:t>76</a:t>
            </a:r>
          </a:p>
          <a:p>
            <a:endParaRPr lang="en-US" sz="800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* </a:t>
            </a:r>
            <a:r>
              <a:rPr lang="en-US" dirty="0">
                <a:solidFill>
                  <a:srgbClr val="00B050"/>
                </a:solidFill>
              </a:rPr>
              <a:t>now drop if write outside range [30,70]</a:t>
            </a:r>
          </a:p>
          <a:p>
            <a:r>
              <a:rPr lang="en-US" dirty="0"/>
              <a:t>drop if math &lt; 30 | math &gt; 70</a:t>
            </a:r>
          </a:p>
          <a:p>
            <a:r>
              <a:rPr lang="en-US" dirty="0" err="1"/>
              <a:t>summ</a:t>
            </a:r>
            <a:r>
              <a:rPr lang="en-US" dirty="0"/>
              <a:t> </a:t>
            </a:r>
            <a:r>
              <a:rPr lang="en-US" dirty="0" smtClean="0"/>
              <a:t>math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    Variable |        </a:t>
            </a:r>
            <a:r>
              <a:rPr lang="en-US" sz="800" dirty="0" err="1"/>
              <a:t>Obs</a:t>
            </a:r>
            <a:r>
              <a:rPr lang="en-US" sz="800" dirty="0"/>
              <a:t>        Mean    Std. Dev.       Min        Max</a:t>
            </a:r>
          </a:p>
          <a:p>
            <a:r>
              <a:rPr lang="en-US" sz="800" dirty="0"/>
              <a:t>-------------+---------------------------------------------------------</a:t>
            </a:r>
          </a:p>
          <a:p>
            <a:r>
              <a:rPr lang="en-US" sz="800" dirty="0"/>
              <a:t>        math |        168    52.68452    8.118243         35         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 smtClean="0"/>
              <a:t> to order the observations by one or more variables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 var1 var2 var3</a:t>
            </a:r>
            <a:r>
              <a:rPr lang="en-US" dirty="0" smtClean="0"/>
              <a:t>, for example, will sort first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 smtClean="0"/>
              <a:t>, then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 smtClean="0"/>
              <a:t>, then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 smtClean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sorting</a:t>
            </a:r>
          </a:p>
          <a:p>
            <a:r>
              <a:rPr lang="en-US" dirty="0">
                <a:solidFill>
                  <a:srgbClr val="00B050"/>
                </a:solidFill>
              </a:rPr>
              <a:t>* first look at unsorted</a:t>
            </a:r>
          </a:p>
          <a:p>
            <a:r>
              <a:rPr lang="en-US" dirty="0"/>
              <a:t>li in </a:t>
            </a:r>
            <a:r>
              <a:rPr lang="en-US" dirty="0" smtClean="0"/>
              <a:t>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+-------------------+</a:t>
            </a:r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70     57     41 |</a:t>
            </a:r>
          </a:p>
          <a:p>
            <a:r>
              <a:rPr lang="en-US" dirty="0"/>
              <a:t>  2. | 121     68     53 |</a:t>
            </a:r>
          </a:p>
          <a:p>
            <a:r>
              <a:rPr lang="en-US" dirty="0"/>
              <a:t>  3. |  86     44     54 |</a:t>
            </a:r>
          </a:p>
          <a:p>
            <a:r>
              <a:rPr lang="en-US" dirty="0"/>
              <a:t>  4. | 141     63     47 |</a:t>
            </a:r>
          </a:p>
          <a:p>
            <a:r>
              <a:rPr lang="en-US" dirty="0"/>
              <a:t>  5. | 172     47     57 |</a:t>
            </a:r>
          </a:p>
          <a:p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 smtClean="0"/>
              <a:t> to order the observations by one or more variables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 var1 var2 var3</a:t>
            </a:r>
            <a:r>
              <a:rPr lang="en-US" dirty="0" smtClean="0"/>
              <a:t>, for example, will sort first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 smtClean="0"/>
              <a:t>, then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 smtClean="0"/>
              <a:t>, then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 smtClean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now sort by read and then math</a:t>
            </a:r>
          </a:p>
          <a:p>
            <a:r>
              <a:rPr lang="en-US" dirty="0"/>
              <a:t>sort read math</a:t>
            </a:r>
          </a:p>
          <a:p>
            <a:r>
              <a:rPr lang="en-US" dirty="0"/>
              <a:t>li in </a:t>
            </a:r>
            <a:r>
              <a:rPr lang="en-US" dirty="0" smtClean="0"/>
              <a:t>1/5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+-------------------+</a:t>
            </a:r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37     41     40 |</a:t>
            </a:r>
          </a:p>
          <a:p>
            <a:r>
              <a:rPr lang="en-US" dirty="0"/>
              <a:t>  2. |  30     41     42 |</a:t>
            </a:r>
          </a:p>
          <a:p>
            <a:r>
              <a:rPr lang="en-US" dirty="0"/>
              <a:t>  3. | 145     42     38 |</a:t>
            </a:r>
          </a:p>
          <a:p>
            <a:r>
              <a:rPr lang="en-US" dirty="0"/>
              <a:t>  4. |  22     42     39 |</a:t>
            </a:r>
          </a:p>
          <a:p>
            <a:r>
              <a:rPr lang="en-US" dirty="0"/>
              <a:t>  5. | 124     42     41 |</a:t>
            </a:r>
          </a:p>
          <a:p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gsort</a:t>
            </a:r>
            <a:r>
              <a:rPr lang="en-US" dirty="0" smtClean="0"/>
              <a:t>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smtClean="0"/>
              <a:t> before each variable to specify ascending and descending order, respectively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sort descending read then ascending math</a:t>
            </a:r>
          </a:p>
          <a:p>
            <a:r>
              <a:rPr lang="en-US" dirty="0" err="1"/>
              <a:t>gsort</a:t>
            </a:r>
            <a:r>
              <a:rPr lang="en-US" dirty="0"/>
              <a:t> -read +math</a:t>
            </a:r>
          </a:p>
          <a:p>
            <a:r>
              <a:rPr lang="en-US" dirty="0"/>
              <a:t>li in </a:t>
            </a:r>
            <a:r>
              <a:rPr lang="en-US" dirty="0" smtClean="0"/>
              <a:t>1/5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+-------------------+</a:t>
            </a:r>
            <a:endParaRPr lang="en-US" dirty="0"/>
          </a:p>
          <a:p>
            <a:r>
              <a:rPr lang="en-US" dirty="0"/>
              <a:t>     |  id   read   math |</a:t>
            </a:r>
          </a:p>
          <a:p>
            <a:r>
              <a:rPr lang="en-US" dirty="0"/>
              <a:t>     |-------------------|</a:t>
            </a:r>
          </a:p>
          <a:p>
            <a:r>
              <a:rPr lang="en-US" dirty="0"/>
              <a:t>  1. |  61     76     60 |</a:t>
            </a:r>
          </a:p>
          <a:p>
            <a:r>
              <a:rPr lang="en-US" dirty="0"/>
              <a:t>  2. | 103     76     64 |</a:t>
            </a:r>
          </a:p>
          <a:p>
            <a:r>
              <a:rPr lang="en-US" dirty="0"/>
              <a:t>  3. |  34     73     57 |</a:t>
            </a:r>
          </a:p>
          <a:p>
            <a:r>
              <a:rPr lang="en-US" dirty="0"/>
              <a:t>  4. |  93     73     62 |</a:t>
            </a:r>
          </a:p>
          <a:p>
            <a:r>
              <a:rPr lang="en-US" dirty="0"/>
              <a:t>  5. |  95     73     71 |</a:t>
            </a:r>
          </a:p>
          <a:p>
            <a:r>
              <a:rPr lang="en-US" dirty="0"/>
              <a:t>     +-------------------+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5710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exercises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use what we have learned so far to create 3 new datasets</a:t>
            </a:r>
          </a:p>
          <a:p>
            <a:pPr lvl="1"/>
            <a:r>
              <a:rPr lang="en-US" dirty="0" smtClean="0"/>
              <a:t>males with math and reading scores above 70</a:t>
            </a:r>
          </a:p>
          <a:p>
            <a:pPr lvl="1"/>
            <a:r>
              <a:rPr lang="en-US" dirty="0" smtClean="0"/>
              <a:t>females with math and social studies scores above 70 </a:t>
            </a:r>
          </a:p>
          <a:p>
            <a:pPr lvl="1"/>
            <a:r>
              <a:rPr lang="en-US" dirty="0" smtClean="0"/>
              <a:t>race and </a:t>
            </a:r>
            <a:r>
              <a:rPr lang="en-US" dirty="0" err="1" smtClean="0"/>
              <a:t>ses</a:t>
            </a:r>
            <a:r>
              <a:rPr lang="en-US" dirty="0" smtClean="0"/>
              <a:t> for all students with math score above 70 and either reading or social studies also above 70</a:t>
            </a:r>
          </a:p>
          <a:p>
            <a:r>
              <a:rPr lang="en-US" dirty="0" smtClean="0"/>
              <a:t>We will want the student id variable in all datasets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exercises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create a dataset of males with math and reading scores above 70</a:t>
            </a:r>
          </a:p>
          <a:p>
            <a:r>
              <a:rPr lang="en-US" dirty="0" smtClean="0"/>
              <a:t>First load the hs1 dataset</a:t>
            </a:r>
          </a:p>
          <a:p>
            <a:r>
              <a:rPr lang="en-US" dirty="0" smtClean="0"/>
              <a:t>Now restrict observations to males with math and reading scores above 70</a:t>
            </a:r>
          </a:p>
          <a:p>
            <a:r>
              <a:rPr lang="en-US" dirty="0" smtClean="0"/>
              <a:t>Now drop all variables except id, female, math and read</a:t>
            </a:r>
          </a:p>
          <a:p>
            <a:r>
              <a:rPr lang="en-US" dirty="0" smtClean="0"/>
              <a:t>Print the dataset to screen</a:t>
            </a:r>
          </a:p>
          <a:p>
            <a:r>
              <a:rPr lang="en-US" dirty="0" smtClean="0"/>
              <a:t>Save the dataset with name  “males70”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first load the hs1 dataset</a:t>
            </a:r>
          </a:p>
          <a:p>
            <a:r>
              <a:rPr lang="en-US" dirty="0"/>
              <a:t>use hs1, </a:t>
            </a:r>
            <a:r>
              <a:rPr lang="en-US" dirty="0" smtClean="0"/>
              <a:t>clear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restrict to males with math and reading &gt; 70</a:t>
            </a:r>
          </a:p>
          <a:p>
            <a:r>
              <a:rPr lang="en-US" dirty="0" smtClean="0"/>
              <a:t>keep </a:t>
            </a:r>
            <a:r>
              <a:rPr lang="en-US" dirty="0"/>
              <a:t>if female == 0 &amp; math &gt; 70 &amp; read &gt; </a:t>
            </a:r>
            <a:r>
              <a:rPr lang="en-US" dirty="0" smtClean="0"/>
              <a:t>70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keep only id </a:t>
            </a:r>
            <a:r>
              <a:rPr lang="en-US" dirty="0" err="1" smtClean="0">
                <a:solidFill>
                  <a:srgbClr val="00B050"/>
                </a:solidFill>
              </a:rPr>
              <a:t>remale</a:t>
            </a:r>
            <a:r>
              <a:rPr lang="en-US" dirty="0" smtClean="0">
                <a:solidFill>
                  <a:srgbClr val="00B050"/>
                </a:solidFill>
              </a:rPr>
              <a:t> math and read</a:t>
            </a:r>
          </a:p>
          <a:p>
            <a:r>
              <a:rPr lang="en-US" dirty="0" smtClean="0"/>
              <a:t>keep </a:t>
            </a:r>
            <a:r>
              <a:rPr lang="en-US" dirty="0"/>
              <a:t>id female math </a:t>
            </a:r>
            <a:r>
              <a:rPr lang="en-US" dirty="0" smtClean="0"/>
              <a:t>read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print to screen</a:t>
            </a:r>
          </a:p>
          <a:p>
            <a:r>
              <a:rPr lang="en-US" dirty="0" smtClean="0"/>
              <a:t>li</a:t>
            </a:r>
          </a:p>
          <a:p>
            <a:r>
              <a:rPr lang="en-US" dirty="0"/>
              <a:t> </a:t>
            </a:r>
            <a:r>
              <a:rPr lang="en-US" dirty="0" smtClean="0"/>
              <a:t>    +----------------------------+</a:t>
            </a:r>
            <a:endParaRPr lang="en-US" dirty="0"/>
          </a:p>
          <a:p>
            <a:r>
              <a:rPr lang="en-US" dirty="0"/>
              <a:t>     |  id   female   read   math |</a:t>
            </a:r>
          </a:p>
          <a:p>
            <a:r>
              <a:rPr lang="en-US" dirty="0"/>
              <a:t>     |----------------------------|</a:t>
            </a:r>
          </a:p>
          <a:p>
            <a:r>
              <a:rPr lang="en-US" dirty="0"/>
              <a:t>  1. |  95        0     73     71 |</a:t>
            </a:r>
          </a:p>
          <a:p>
            <a:r>
              <a:rPr lang="en-US" dirty="0"/>
              <a:t>  2. | 132        0     73     73 |</a:t>
            </a:r>
          </a:p>
          <a:p>
            <a:r>
              <a:rPr lang="en-US" dirty="0"/>
              <a:t>  3. |  68        0     73     71 |</a:t>
            </a:r>
          </a:p>
          <a:p>
            <a:r>
              <a:rPr lang="en-US" dirty="0"/>
              <a:t>     +----------------------------+</a:t>
            </a:r>
            <a:endParaRPr lang="en-US" dirty="0" smtClean="0"/>
          </a:p>
          <a:p>
            <a:r>
              <a:rPr lang="en-US" dirty="0">
                <a:solidFill>
                  <a:srgbClr val="00B050"/>
                </a:solidFill>
              </a:rPr>
              <a:t>* save dataset</a:t>
            </a:r>
          </a:p>
          <a:p>
            <a:r>
              <a:rPr lang="en-US" dirty="0"/>
              <a:t>save males70, </a:t>
            </a:r>
            <a:r>
              <a:rPr lang="en-US" dirty="0" smtClean="0"/>
              <a:t>replace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exercises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Now create a </a:t>
            </a:r>
            <a:r>
              <a:rPr lang="en-US" dirty="0"/>
              <a:t>dataset of </a:t>
            </a:r>
            <a:r>
              <a:rPr lang="en-US" dirty="0" smtClean="0"/>
              <a:t>females </a:t>
            </a:r>
            <a:r>
              <a:rPr lang="en-US" dirty="0"/>
              <a:t>with math and </a:t>
            </a:r>
            <a:r>
              <a:rPr lang="en-US" dirty="0" smtClean="0"/>
              <a:t>social studies scores </a:t>
            </a:r>
            <a:r>
              <a:rPr lang="en-US" dirty="0"/>
              <a:t>above 70</a:t>
            </a:r>
          </a:p>
          <a:p>
            <a:r>
              <a:rPr lang="en-US" dirty="0" smtClean="0"/>
              <a:t>First load the hs1 dataset</a:t>
            </a:r>
          </a:p>
          <a:p>
            <a:r>
              <a:rPr lang="en-US" dirty="0" smtClean="0"/>
              <a:t>Now restrict observations to females with math and </a:t>
            </a:r>
            <a:r>
              <a:rPr lang="en-US" dirty="0" err="1" smtClean="0"/>
              <a:t>socst</a:t>
            </a:r>
            <a:r>
              <a:rPr lang="en-US" dirty="0" smtClean="0"/>
              <a:t> scores above 70</a:t>
            </a:r>
          </a:p>
          <a:p>
            <a:r>
              <a:rPr lang="en-US" dirty="0" smtClean="0"/>
              <a:t>Now drop all variables except id, female, math and </a:t>
            </a:r>
            <a:r>
              <a:rPr lang="en-US" dirty="0" err="1" smtClean="0"/>
              <a:t>socst</a:t>
            </a:r>
            <a:endParaRPr lang="en-US" dirty="0" smtClean="0"/>
          </a:p>
          <a:p>
            <a:r>
              <a:rPr lang="en-US" dirty="0" smtClean="0"/>
              <a:t>Print the dataset to screen</a:t>
            </a:r>
          </a:p>
          <a:p>
            <a:r>
              <a:rPr lang="en-US" dirty="0" smtClean="0"/>
              <a:t>Save the dataset with name  “females70”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 now </a:t>
            </a:r>
            <a:r>
              <a:rPr lang="en-US" dirty="0">
                <a:solidFill>
                  <a:srgbClr val="00B050"/>
                </a:solidFill>
              </a:rPr>
              <a:t>for females with math </a:t>
            </a: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dirty="0" err="1" smtClean="0">
                <a:solidFill>
                  <a:srgbClr val="00B050"/>
                </a:solidFill>
              </a:rPr>
              <a:t>socst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above </a:t>
            </a:r>
            <a:r>
              <a:rPr lang="en-US" dirty="0" smtClean="0">
                <a:solidFill>
                  <a:srgbClr val="00B050"/>
                </a:solidFill>
              </a:rPr>
              <a:t>70</a:t>
            </a:r>
          </a:p>
          <a:p>
            <a:r>
              <a:rPr lang="en-US" dirty="0" smtClean="0"/>
              <a:t>use </a:t>
            </a:r>
            <a:r>
              <a:rPr lang="en-US" dirty="0"/>
              <a:t>hs1, </a:t>
            </a:r>
            <a:r>
              <a:rPr lang="en-US" dirty="0" smtClean="0"/>
              <a:t>clear</a:t>
            </a:r>
          </a:p>
          <a:p>
            <a:r>
              <a:rPr lang="en-US" dirty="0"/>
              <a:t>keep if female == 1 &amp; math &gt; 70 &amp; </a:t>
            </a:r>
            <a:r>
              <a:rPr lang="en-US" dirty="0" err="1"/>
              <a:t>socst</a:t>
            </a:r>
            <a:r>
              <a:rPr lang="en-US" dirty="0"/>
              <a:t> &gt; </a:t>
            </a:r>
            <a:r>
              <a:rPr lang="en-US" dirty="0" smtClean="0"/>
              <a:t>70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 this </a:t>
            </a:r>
            <a:r>
              <a:rPr lang="en-US" dirty="0">
                <a:solidFill>
                  <a:srgbClr val="00B050"/>
                </a:solidFill>
              </a:rPr>
              <a:t>time keep id female, math, </a:t>
            </a:r>
            <a:r>
              <a:rPr lang="en-US" dirty="0" err="1" smtClean="0">
                <a:solidFill>
                  <a:srgbClr val="00B050"/>
                </a:solidFill>
              </a:rPr>
              <a:t>socst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keep </a:t>
            </a:r>
            <a:r>
              <a:rPr lang="en-US" dirty="0"/>
              <a:t>id female math </a:t>
            </a:r>
            <a:r>
              <a:rPr lang="en-US" dirty="0" err="1" smtClean="0"/>
              <a:t>socst</a:t>
            </a:r>
            <a:endParaRPr lang="en-US" dirty="0" smtClean="0"/>
          </a:p>
          <a:p>
            <a:r>
              <a:rPr lang="en-US" dirty="0" smtClean="0"/>
              <a:t>li</a:t>
            </a:r>
          </a:p>
          <a:p>
            <a:endParaRPr lang="en-US" dirty="0" smtClean="0"/>
          </a:p>
          <a:p>
            <a:r>
              <a:rPr lang="en-US" dirty="0" smtClean="0"/>
              <a:t>     +-----------------------------+</a:t>
            </a:r>
            <a:endParaRPr lang="en-US" dirty="0"/>
          </a:p>
          <a:p>
            <a:r>
              <a:rPr lang="en-US" dirty="0"/>
              <a:t>     |  id   female   math   </a:t>
            </a:r>
            <a:r>
              <a:rPr lang="en-US" dirty="0" err="1"/>
              <a:t>socst</a:t>
            </a:r>
            <a:r>
              <a:rPr lang="en-US" dirty="0"/>
              <a:t> |</a:t>
            </a:r>
          </a:p>
          <a:p>
            <a:r>
              <a:rPr lang="en-US" dirty="0"/>
              <a:t>     |-----------------------------|</a:t>
            </a:r>
          </a:p>
          <a:p>
            <a:r>
              <a:rPr lang="en-US" dirty="0"/>
              <a:t>  1. | 100        1     71      71 |</a:t>
            </a:r>
          </a:p>
          <a:p>
            <a:r>
              <a:rPr lang="en-US" dirty="0"/>
              <a:t>     +-----------------------------+</a:t>
            </a:r>
          </a:p>
          <a:p>
            <a:endParaRPr lang="en-US" dirty="0" smtClean="0"/>
          </a:p>
          <a:p>
            <a:r>
              <a:rPr lang="en-US" dirty="0"/>
              <a:t>save females70, replace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window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16525"/>
          <a:stretch/>
        </p:blipFill>
        <p:spPr>
          <a:xfrm>
            <a:off x="5497485" y="516188"/>
            <a:ext cx="6492240" cy="587828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can enter commands directly into the Command window</a:t>
            </a:r>
          </a:p>
          <a:p>
            <a:r>
              <a:rPr lang="en-US" dirty="0" smtClean="0"/>
              <a:t>This command will load a Stata dataset over the internet</a:t>
            </a:r>
          </a:p>
          <a:p>
            <a:r>
              <a:rPr lang="en-US" dirty="0" smtClean="0"/>
              <a:t>Go ahead and enter the command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92946" y="4544291"/>
            <a:ext cx="2613892" cy="655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exercises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Finally a </a:t>
            </a:r>
            <a:r>
              <a:rPr lang="en-US" dirty="0"/>
              <a:t>dataset of </a:t>
            </a:r>
            <a:r>
              <a:rPr lang="en-US" dirty="0" smtClean="0"/>
              <a:t>race and </a:t>
            </a:r>
            <a:r>
              <a:rPr lang="en-US" dirty="0" err="1" smtClean="0"/>
              <a:t>ses</a:t>
            </a:r>
            <a:r>
              <a:rPr lang="en-US" dirty="0" smtClean="0"/>
              <a:t> for students with math </a:t>
            </a:r>
            <a:r>
              <a:rPr lang="en-US" dirty="0"/>
              <a:t>above </a:t>
            </a:r>
            <a:r>
              <a:rPr lang="en-US" dirty="0" smtClean="0"/>
              <a:t>70 and either read or </a:t>
            </a:r>
            <a:r>
              <a:rPr lang="en-US" dirty="0" err="1" smtClean="0"/>
              <a:t>socst</a:t>
            </a:r>
            <a:r>
              <a:rPr lang="en-US" dirty="0" smtClean="0"/>
              <a:t> above 70</a:t>
            </a:r>
            <a:endParaRPr lang="en-US" dirty="0"/>
          </a:p>
          <a:p>
            <a:r>
              <a:rPr lang="en-US" dirty="0" smtClean="0"/>
              <a:t>First load the hs1 dataset</a:t>
            </a:r>
          </a:p>
          <a:p>
            <a:r>
              <a:rPr lang="en-US" dirty="0" smtClean="0"/>
              <a:t>Now restrict observations to everyone with </a:t>
            </a:r>
            <a:r>
              <a:rPr lang="en-US" dirty="0"/>
              <a:t>math above 70 and either read or </a:t>
            </a:r>
            <a:r>
              <a:rPr lang="en-US" dirty="0" err="1"/>
              <a:t>socst</a:t>
            </a:r>
            <a:r>
              <a:rPr lang="en-US" dirty="0"/>
              <a:t> above </a:t>
            </a:r>
            <a:r>
              <a:rPr lang="en-US" dirty="0" smtClean="0"/>
              <a:t>70</a:t>
            </a:r>
          </a:p>
          <a:p>
            <a:r>
              <a:rPr lang="en-US" dirty="0" smtClean="0"/>
              <a:t>Now drop all variables except id, female, race, </a:t>
            </a:r>
            <a:r>
              <a:rPr lang="en-US" dirty="0" err="1" smtClean="0"/>
              <a:t>ses</a:t>
            </a:r>
            <a:r>
              <a:rPr lang="en-US" dirty="0" smtClean="0"/>
              <a:t>, read, math, and </a:t>
            </a:r>
            <a:r>
              <a:rPr lang="en-US" dirty="0" err="1" smtClean="0"/>
              <a:t>socst</a:t>
            </a:r>
            <a:endParaRPr lang="en-US" dirty="0" smtClean="0"/>
          </a:p>
          <a:p>
            <a:r>
              <a:rPr lang="en-US" dirty="0" smtClean="0"/>
              <a:t>Print the dataset to screen</a:t>
            </a:r>
          </a:p>
          <a:p>
            <a:r>
              <a:rPr lang="en-US" dirty="0" smtClean="0"/>
              <a:t>Save the dataset with name  “raceses70”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300" dirty="0">
                <a:solidFill>
                  <a:srgbClr val="00B050"/>
                </a:solidFill>
              </a:rPr>
              <a:t>* id female race </a:t>
            </a:r>
            <a:r>
              <a:rPr lang="en-US" sz="1300" dirty="0" err="1">
                <a:solidFill>
                  <a:srgbClr val="00B050"/>
                </a:solidFill>
              </a:rPr>
              <a:t>ses</a:t>
            </a:r>
            <a:r>
              <a:rPr lang="en-US" sz="1300" dirty="0">
                <a:solidFill>
                  <a:srgbClr val="00B050"/>
                </a:solidFill>
              </a:rPr>
              <a:t> for students with</a:t>
            </a:r>
          </a:p>
          <a:p>
            <a:r>
              <a:rPr lang="en-US" sz="1300" dirty="0">
                <a:solidFill>
                  <a:srgbClr val="00B050"/>
                </a:solidFill>
              </a:rPr>
              <a:t>*  math &gt; 70 and either read &gt; 70 or </a:t>
            </a:r>
            <a:r>
              <a:rPr lang="en-US" sz="1300" dirty="0" err="1">
                <a:solidFill>
                  <a:srgbClr val="00B050"/>
                </a:solidFill>
              </a:rPr>
              <a:t>socst</a:t>
            </a:r>
            <a:r>
              <a:rPr lang="en-US" sz="1300" dirty="0">
                <a:solidFill>
                  <a:srgbClr val="00B050"/>
                </a:solidFill>
              </a:rPr>
              <a:t> &gt; 70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use hs1, clear</a:t>
            </a:r>
          </a:p>
          <a:p>
            <a:r>
              <a:rPr lang="en-US" sz="1300" dirty="0" smtClean="0"/>
              <a:t>keep if math &gt; 70 &amp; (read &gt; 70 | </a:t>
            </a:r>
            <a:r>
              <a:rPr lang="en-US" sz="1300" dirty="0" err="1" smtClean="0"/>
              <a:t>socst</a:t>
            </a:r>
            <a:r>
              <a:rPr lang="en-US" sz="1300" dirty="0" smtClean="0"/>
              <a:t> &gt; 70)</a:t>
            </a:r>
          </a:p>
          <a:p>
            <a:r>
              <a:rPr lang="en-US" sz="1300" dirty="0" smtClean="0">
                <a:solidFill>
                  <a:srgbClr val="00B050"/>
                </a:solidFill>
              </a:rPr>
              <a:t>* keep id female race </a:t>
            </a:r>
            <a:r>
              <a:rPr lang="en-US" sz="1300" dirty="0" err="1" smtClean="0">
                <a:solidFill>
                  <a:srgbClr val="00B050"/>
                </a:solidFill>
              </a:rPr>
              <a:t>ses</a:t>
            </a:r>
            <a:r>
              <a:rPr lang="en-US" sz="1300" dirty="0" smtClean="0">
                <a:solidFill>
                  <a:srgbClr val="00B050"/>
                </a:solidFill>
              </a:rPr>
              <a:t> read math </a:t>
            </a:r>
            <a:r>
              <a:rPr lang="en-US" sz="1300" dirty="0" err="1" smtClean="0">
                <a:solidFill>
                  <a:srgbClr val="00B050"/>
                </a:solidFill>
              </a:rPr>
              <a:t>socst</a:t>
            </a:r>
            <a:endParaRPr lang="en-US" sz="1300" dirty="0" smtClean="0">
              <a:solidFill>
                <a:srgbClr val="00B050"/>
              </a:solidFill>
            </a:endParaRPr>
          </a:p>
          <a:p>
            <a:r>
              <a:rPr lang="en-US" sz="1300" dirty="0" smtClean="0"/>
              <a:t>keep </a:t>
            </a:r>
            <a:r>
              <a:rPr lang="en-US" sz="1300" dirty="0"/>
              <a:t>id-</a:t>
            </a:r>
            <a:r>
              <a:rPr lang="en-US" sz="1300" dirty="0" err="1"/>
              <a:t>ses</a:t>
            </a:r>
            <a:r>
              <a:rPr lang="en-US" sz="1300" dirty="0"/>
              <a:t> read math </a:t>
            </a:r>
            <a:r>
              <a:rPr lang="en-US" sz="1300" dirty="0" err="1" smtClean="0"/>
              <a:t>socst</a:t>
            </a:r>
            <a:endParaRPr lang="en-US" sz="1300" dirty="0" smtClean="0"/>
          </a:p>
          <a:p>
            <a:r>
              <a:rPr lang="en-US" sz="1300" dirty="0" smtClean="0"/>
              <a:t>li</a:t>
            </a:r>
          </a:p>
          <a:p>
            <a:endParaRPr lang="en-US" sz="1300" dirty="0" smtClean="0"/>
          </a:p>
          <a:p>
            <a:endParaRPr lang="en-US" sz="900" dirty="0"/>
          </a:p>
          <a:p>
            <a:r>
              <a:rPr lang="en-US" sz="1000" dirty="0"/>
              <a:t>     +-----------------------------------------------------+</a:t>
            </a:r>
          </a:p>
          <a:p>
            <a:r>
              <a:rPr lang="en-US" sz="1000" dirty="0"/>
              <a:t>     |  id   female    race      </a:t>
            </a:r>
            <a:r>
              <a:rPr lang="en-US" sz="1000" dirty="0" err="1"/>
              <a:t>ses</a:t>
            </a:r>
            <a:r>
              <a:rPr lang="en-US" sz="1000" dirty="0"/>
              <a:t>   read   math   </a:t>
            </a:r>
            <a:r>
              <a:rPr lang="en-US" sz="1000" dirty="0" err="1"/>
              <a:t>socst</a:t>
            </a:r>
            <a:r>
              <a:rPr lang="en-US" sz="1000" dirty="0"/>
              <a:t> |</a:t>
            </a:r>
          </a:p>
          <a:p>
            <a:r>
              <a:rPr lang="en-US" sz="1000" dirty="0"/>
              <a:t>     |-----------------------------------------------------|</a:t>
            </a:r>
          </a:p>
          <a:p>
            <a:r>
              <a:rPr lang="en-US" sz="1000" dirty="0"/>
              <a:t>  1. |  95        0   white     high     73     71      71 |</a:t>
            </a:r>
          </a:p>
          <a:p>
            <a:r>
              <a:rPr lang="en-US" sz="1000" dirty="0"/>
              <a:t>  2. | 132        0   white   middle     73     73      66 |</a:t>
            </a:r>
          </a:p>
          <a:p>
            <a:r>
              <a:rPr lang="en-US" sz="1000" dirty="0"/>
              <a:t>  3. |  68        0   white   middle     73     71      66 |</a:t>
            </a:r>
          </a:p>
          <a:p>
            <a:r>
              <a:rPr lang="en-US" sz="1000" dirty="0"/>
              <a:t>  4. |  57        1   white   middle     71     72      56 |</a:t>
            </a:r>
          </a:p>
          <a:p>
            <a:r>
              <a:rPr lang="en-US" sz="1000" dirty="0"/>
              <a:t>  5. | 100        1   white     high     63     71      71 |</a:t>
            </a:r>
          </a:p>
          <a:p>
            <a:r>
              <a:rPr lang="en-US" sz="1000" dirty="0"/>
              <a:t>     </a:t>
            </a:r>
            <a:r>
              <a:rPr lang="en-US" sz="1000" dirty="0" smtClean="0"/>
              <a:t>+-----------------------------------------------------+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1300" dirty="0"/>
              <a:t>save raceses70, replace</a:t>
            </a:r>
            <a:endParaRPr lang="en-US" sz="1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datasets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append</a:t>
            </a:r>
            <a:r>
              <a:rPr lang="en-US" dirty="0"/>
              <a:t>		add more observations</a:t>
            </a:r>
          </a:p>
          <a:p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		add more variables, join by </a:t>
            </a:r>
          </a:p>
          <a:p>
            <a:r>
              <a:rPr lang="en-US" dirty="0"/>
              <a:t>		matching </a:t>
            </a:r>
            <a:r>
              <a:rPr lang="en-US" dirty="0" smtClean="0"/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appending datasets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Datasets are not always complete when we receive them</a:t>
            </a:r>
          </a:p>
          <a:p>
            <a:pPr lvl="1"/>
            <a:r>
              <a:rPr lang="en-US" dirty="0" smtClean="0"/>
              <a:t>multiple data collectors</a:t>
            </a:r>
          </a:p>
          <a:p>
            <a:pPr lvl="1"/>
            <a:r>
              <a:rPr lang="en-US" dirty="0" smtClean="0"/>
              <a:t>multiple waves of data</a:t>
            </a:r>
          </a:p>
          <a:p>
            <a:r>
              <a:rPr lang="en-US" dirty="0" smtClean="0"/>
              <a:t>The append command combines datasets by stacking them row-wise, adding more observations of the same variables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appending datasets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Let’s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 smtClean="0"/>
              <a:t> together two of the datasets we just created in the exercises</a:t>
            </a:r>
          </a:p>
          <a:p>
            <a:r>
              <a:rPr lang="en-US" dirty="0" smtClean="0"/>
              <a:t>Begin with one of the datasets in memory</a:t>
            </a:r>
          </a:p>
          <a:p>
            <a:pPr lvl="1"/>
            <a:r>
              <a:rPr lang="en-US" dirty="0" smtClean="0"/>
              <a:t>First load males70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 smtClean="0"/>
              <a:t> the females70 datasets</a:t>
            </a:r>
          </a:p>
          <a:p>
            <a:pPr lvl="1"/>
            <a:r>
              <a:rPr lang="en-US" dirty="0" smtClean="0"/>
              <a:t>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 using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r>
              <a:rPr lang="en-US" dirty="0" smtClean="0"/>
              <a:t> is the name of the Stata data file to append</a:t>
            </a:r>
          </a:p>
          <a:p>
            <a:r>
              <a:rPr lang="en-US" dirty="0" smtClean="0"/>
              <a:t>Variables that appear in only one file will be filled with missing in observations from the other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first load males70 </a:t>
            </a:r>
          </a:p>
          <a:p>
            <a:r>
              <a:rPr lang="en-US" sz="1400" dirty="0"/>
              <a:t>use males70, </a:t>
            </a:r>
            <a:r>
              <a:rPr lang="en-US" sz="1400" dirty="0" smtClean="0"/>
              <a:t>clear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50"/>
                </a:solidFill>
              </a:rPr>
              <a:t>* append females70 and look at results</a:t>
            </a:r>
          </a:p>
          <a:p>
            <a:r>
              <a:rPr lang="en-US" sz="1400" dirty="0"/>
              <a:t>append using females70</a:t>
            </a:r>
          </a:p>
          <a:p>
            <a:r>
              <a:rPr lang="en-US" sz="1400" dirty="0" smtClean="0"/>
              <a:t>li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    +------------------------------------+</a:t>
            </a:r>
            <a:endParaRPr lang="en-US" sz="1400" dirty="0"/>
          </a:p>
          <a:p>
            <a:r>
              <a:rPr lang="en-US" sz="1400" dirty="0"/>
              <a:t>     |  id   female   read   math   </a:t>
            </a:r>
            <a:r>
              <a:rPr lang="en-US" sz="1400" dirty="0" err="1"/>
              <a:t>socst</a:t>
            </a:r>
            <a:r>
              <a:rPr lang="en-US" sz="1400" dirty="0"/>
              <a:t> |</a:t>
            </a:r>
          </a:p>
          <a:p>
            <a:r>
              <a:rPr lang="en-US" sz="1400" dirty="0"/>
              <a:t>     |------------------------------------|</a:t>
            </a:r>
          </a:p>
          <a:p>
            <a:r>
              <a:rPr lang="en-US" sz="1400" dirty="0"/>
              <a:t>  1. |  95        0     73     71       . |</a:t>
            </a:r>
          </a:p>
          <a:p>
            <a:r>
              <a:rPr lang="en-US" sz="1400" dirty="0"/>
              <a:t>  2. | 132        0     73     73       . |</a:t>
            </a:r>
          </a:p>
          <a:p>
            <a:r>
              <a:rPr lang="en-US" sz="1400" dirty="0"/>
              <a:t>  3. |  68        0     73     71       . |</a:t>
            </a:r>
          </a:p>
          <a:p>
            <a:r>
              <a:rPr lang="en-US" sz="1400" dirty="0"/>
              <a:t>  4. | 100        1      .     71      71 |</a:t>
            </a:r>
          </a:p>
          <a:p>
            <a:r>
              <a:rPr lang="en-US" sz="1400" dirty="0"/>
              <a:t>     +------------------------------------+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767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datasets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add a dataset of columns of variables to another dataset, we merge them</a:t>
            </a:r>
          </a:p>
          <a:p>
            <a:r>
              <a:rPr lang="en-US" dirty="0" smtClean="0"/>
              <a:t>In Stata terms, the dataset in memory is termed the master dataset</a:t>
            </a:r>
          </a:p>
          <a:p>
            <a:pPr lvl="1"/>
            <a:r>
              <a:rPr lang="en-US" dirty="0" smtClean="0"/>
              <a:t>the dataset to be merged in the using dataset</a:t>
            </a:r>
          </a:p>
          <a:p>
            <a:r>
              <a:rPr lang="en-US" dirty="0"/>
              <a:t>Observations in each dataset to be merged should be linked by an id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the id variable should uniquely identify observations in at least one of the datasets</a:t>
            </a:r>
          </a:p>
          <a:p>
            <a:pPr lvl="1"/>
            <a:r>
              <a:rPr lang="en-US" dirty="0" smtClean="0"/>
              <a:t>If the id variable uniquely identifies observations in both datasets, Stata calls this a 1:1 merge</a:t>
            </a:r>
          </a:p>
          <a:p>
            <a:pPr lvl="1"/>
            <a:r>
              <a:rPr lang="en-US" dirty="0" smtClean="0"/>
              <a:t>If the id variable uniquely identifies observations in only one dataset, Stata calls this a 1:m (or m:1) merge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datasets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Let’s merge our dataset of race and </a:t>
            </a:r>
            <a:r>
              <a:rPr lang="en-US" dirty="0" err="1" smtClean="0"/>
              <a:t>ses</a:t>
            </a:r>
            <a:r>
              <a:rPr lang="en-US" dirty="0" smtClean="0"/>
              <a:t> for high scoring students into the dataset we have in memory, the master dataset (males and female with high math scores)</a:t>
            </a:r>
          </a:p>
          <a:p>
            <a:r>
              <a:rPr lang="en-US" dirty="0" smtClean="0"/>
              <a:t>merge syntax:</a:t>
            </a:r>
          </a:p>
          <a:p>
            <a:pPr lvl="1"/>
            <a:r>
              <a:rPr lang="en-US" dirty="0" smtClean="0"/>
              <a:t>1-to-1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merge 1:1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1-to-many: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1:m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many-to-1: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Note that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 smtClean="0">
                <a:cs typeface="Courier New" panose="02070309020205020404" pitchFamily="49" charset="0"/>
              </a:rPr>
              <a:t> can be multiple variables used to match</a:t>
            </a:r>
          </a:p>
          <a:p>
            <a:r>
              <a:rPr lang="en-US" dirty="0" smtClean="0"/>
              <a:t>Let’s try this 1-to-1merge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merge in race and </a:t>
            </a:r>
            <a:r>
              <a:rPr lang="en-US" sz="1400" dirty="0" err="1">
                <a:solidFill>
                  <a:srgbClr val="00B050"/>
                </a:solidFill>
              </a:rPr>
              <a:t>ses</a:t>
            </a:r>
            <a:r>
              <a:rPr lang="en-US" sz="1400" dirty="0">
                <a:solidFill>
                  <a:srgbClr val="00B050"/>
                </a:solidFill>
              </a:rPr>
              <a:t> of all students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*  with math &gt; 70, and read or </a:t>
            </a:r>
            <a:r>
              <a:rPr lang="en-US" sz="1400" dirty="0" err="1">
                <a:solidFill>
                  <a:srgbClr val="00B050"/>
                </a:solidFill>
              </a:rPr>
              <a:t>socst</a:t>
            </a:r>
            <a:r>
              <a:rPr lang="en-US" sz="1400" dirty="0">
                <a:solidFill>
                  <a:srgbClr val="00B050"/>
                </a:solidFill>
              </a:rPr>
              <a:t> &gt; 70</a:t>
            </a:r>
          </a:p>
          <a:p>
            <a:r>
              <a:rPr lang="en-US" sz="1400" dirty="0"/>
              <a:t>merge 1:1 id using </a:t>
            </a:r>
            <a:r>
              <a:rPr lang="en-US" sz="1400" dirty="0" smtClean="0"/>
              <a:t>raceses70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900" dirty="0"/>
              <a:t>    Result                           # of obs.</a:t>
            </a:r>
          </a:p>
          <a:p>
            <a:r>
              <a:rPr lang="en-US" sz="900" dirty="0"/>
              <a:t>    -----------------------------------------</a:t>
            </a:r>
          </a:p>
          <a:p>
            <a:r>
              <a:rPr lang="en-US" sz="900" dirty="0"/>
              <a:t>    not matched                        </a:t>
            </a:r>
            <a:r>
              <a:rPr lang="en-US" sz="900" dirty="0" smtClean="0"/>
              <a:t>     </a:t>
            </a:r>
            <a:r>
              <a:rPr lang="en-US" sz="900" dirty="0"/>
              <a:t>1</a:t>
            </a:r>
          </a:p>
          <a:p>
            <a:r>
              <a:rPr lang="en-US" sz="900" dirty="0"/>
              <a:t>        from master                         0  (_merge==1)</a:t>
            </a:r>
          </a:p>
          <a:p>
            <a:r>
              <a:rPr lang="en-US" sz="900" dirty="0"/>
              <a:t>        from using                          1  (_merge==2)</a:t>
            </a:r>
          </a:p>
          <a:p>
            <a:endParaRPr lang="en-US" sz="900" dirty="0"/>
          </a:p>
          <a:p>
            <a:r>
              <a:rPr lang="en-US" sz="900" dirty="0"/>
              <a:t>    matched                                 4  (_merge==3)</a:t>
            </a:r>
          </a:p>
          <a:p>
            <a:r>
              <a:rPr lang="en-US" sz="900" dirty="0"/>
              <a:t>    -----------------------------------------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datasets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4" y="2638044"/>
            <a:ext cx="2843782" cy="32178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output here tells us that one record was not matched, but that the other 4 were matched</a:t>
            </a:r>
          </a:p>
          <a:p>
            <a:r>
              <a:rPr lang="en-US" dirty="0" smtClean="0"/>
              <a:t>A look at the dataset confirms this</a:t>
            </a:r>
          </a:p>
          <a:p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696" y="2638044"/>
            <a:ext cx="6510158" cy="3217811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    Result                           # of obs.</a:t>
            </a:r>
          </a:p>
          <a:p>
            <a:r>
              <a:rPr lang="en-US" dirty="0"/>
              <a:t>    -----------------------------------------</a:t>
            </a:r>
          </a:p>
          <a:p>
            <a:r>
              <a:rPr lang="en-US" dirty="0"/>
              <a:t>    not matched                        </a:t>
            </a:r>
            <a:r>
              <a:rPr lang="en-US" dirty="0" smtClean="0"/>
              <a:t>     </a:t>
            </a:r>
            <a:r>
              <a:rPr lang="en-US" dirty="0"/>
              <a:t>1</a:t>
            </a:r>
          </a:p>
          <a:p>
            <a:r>
              <a:rPr lang="en-US" dirty="0"/>
              <a:t>        from master                         0  (_merge==1)</a:t>
            </a:r>
          </a:p>
          <a:p>
            <a:r>
              <a:rPr lang="en-US" dirty="0"/>
              <a:t>        from using                          1  (_merge==2)</a:t>
            </a:r>
          </a:p>
          <a:p>
            <a:endParaRPr lang="en-US" dirty="0"/>
          </a:p>
          <a:p>
            <a:r>
              <a:rPr lang="en-US" dirty="0"/>
              <a:t>    matched                                 4  (_merge==3)</a:t>
            </a:r>
          </a:p>
          <a:p>
            <a:r>
              <a:rPr lang="en-US" dirty="0"/>
              <a:t>    -----------------------------------------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    +----------------------------------------------------------------------+</a:t>
            </a:r>
          </a:p>
          <a:p>
            <a:r>
              <a:rPr lang="en-US" dirty="0"/>
              <a:t>     |  id   female   read   math   </a:t>
            </a:r>
            <a:r>
              <a:rPr lang="en-US" dirty="0" err="1"/>
              <a:t>socst</a:t>
            </a:r>
            <a:r>
              <a:rPr lang="en-US" dirty="0"/>
              <a:t>    race      </a:t>
            </a:r>
            <a:r>
              <a:rPr lang="en-US" dirty="0" err="1"/>
              <a:t>ses</a:t>
            </a:r>
            <a:r>
              <a:rPr lang="en-US" dirty="0"/>
              <a:t>           _merge |</a:t>
            </a:r>
          </a:p>
          <a:p>
            <a:r>
              <a:rPr lang="en-US" dirty="0"/>
              <a:t>     |----------------------------------------------------------------------|</a:t>
            </a:r>
          </a:p>
          <a:p>
            <a:r>
              <a:rPr lang="en-US" dirty="0"/>
              <a:t>  1. |  68        0     73     71       .   white   middle      matched (3) |</a:t>
            </a:r>
          </a:p>
          <a:p>
            <a:r>
              <a:rPr lang="en-US" dirty="0"/>
              <a:t>  2. |  95        0     73     71       .   white     high      matched (3) |</a:t>
            </a:r>
          </a:p>
          <a:p>
            <a:r>
              <a:rPr lang="en-US" dirty="0"/>
              <a:t>  3. | 100        1      .     71      71   white     high      matched (3) |</a:t>
            </a:r>
          </a:p>
          <a:p>
            <a:r>
              <a:rPr lang="en-US" dirty="0"/>
              <a:t>  4. | 132        0     73     73       .   white   middle      matched (3) |</a:t>
            </a:r>
          </a:p>
          <a:p>
            <a:r>
              <a:rPr lang="en-US" dirty="0"/>
              <a:t>  5. |  57        1     71     72      56   white   middle   using only (2) |</a:t>
            </a:r>
          </a:p>
          <a:p>
            <a:r>
              <a:rPr lang="en-US" dirty="0"/>
              <a:t>     +----------------------------------------------------------------------+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variable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merge command produces a new variable called _merge, which takes on the values:</a:t>
            </a:r>
          </a:p>
          <a:p>
            <a:pPr lvl="1"/>
            <a:r>
              <a:rPr lang="en-US" dirty="0" smtClean="0"/>
              <a:t>1: id found only in master dataset</a:t>
            </a:r>
          </a:p>
          <a:p>
            <a:pPr lvl="1"/>
            <a:r>
              <a:rPr lang="en-US" dirty="0" smtClean="0"/>
              <a:t>2: id found only in using dataset</a:t>
            </a:r>
          </a:p>
          <a:p>
            <a:pPr lvl="1"/>
            <a:r>
              <a:rPr lang="en-US" dirty="0" smtClean="0"/>
              <a:t>3: id found in both, a match</a:t>
            </a:r>
          </a:p>
          <a:p>
            <a:r>
              <a:rPr lang="en-US" dirty="0" smtClean="0"/>
              <a:t>This variable makes it easy to identify and select matched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 look at _merge variable</a:t>
            </a:r>
          </a:p>
          <a:p>
            <a:r>
              <a:rPr lang="en-US" dirty="0"/>
              <a:t>tab _</a:t>
            </a:r>
            <a:r>
              <a:rPr lang="en-US" dirty="0" smtClean="0"/>
              <a:t>merge</a:t>
            </a:r>
          </a:p>
          <a:p>
            <a:endParaRPr lang="en-US" dirty="0"/>
          </a:p>
          <a:p>
            <a:r>
              <a:rPr lang="en-US" sz="900" dirty="0"/>
              <a:t> </a:t>
            </a:r>
            <a:r>
              <a:rPr lang="en-US" sz="900" dirty="0" smtClean="0"/>
              <a:t>                _</a:t>
            </a:r>
            <a:r>
              <a:rPr lang="en-US" sz="900" dirty="0"/>
              <a:t>merge |      Freq.     Percent        Cum.</a:t>
            </a:r>
          </a:p>
          <a:p>
            <a:r>
              <a:rPr lang="en-US" sz="900" dirty="0"/>
              <a:t>------------------------+-----------------------------------</a:t>
            </a:r>
          </a:p>
          <a:p>
            <a:r>
              <a:rPr lang="en-US" sz="900" dirty="0"/>
              <a:t>         using only (2) |          1       20.00       20.00</a:t>
            </a:r>
          </a:p>
          <a:p>
            <a:r>
              <a:rPr lang="en-US" sz="900" dirty="0"/>
              <a:t>            matched (3) |          4       80.00      100.00</a:t>
            </a:r>
          </a:p>
          <a:p>
            <a:r>
              <a:rPr lang="en-US" sz="900" dirty="0"/>
              <a:t>------------------------+-----------------------------------</a:t>
            </a:r>
          </a:p>
          <a:p>
            <a:r>
              <a:rPr lang="en-US" sz="900" dirty="0"/>
              <a:t>                  Total |          5      </a:t>
            </a:r>
            <a:r>
              <a:rPr lang="en-US" sz="900" dirty="0" smtClean="0"/>
              <a:t>100.00</a:t>
            </a:r>
          </a:p>
          <a:p>
            <a:endParaRPr lang="en-US" sz="900" dirty="0"/>
          </a:p>
          <a:p>
            <a:r>
              <a:rPr lang="en-US" dirty="0">
                <a:solidFill>
                  <a:srgbClr val="00B050"/>
                </a:solidFill>
              </a:rPr>
              <a:t>* drop unmatched observations</a:t>
            </a:r>
          </a:p>
          <a:p>
            <a:r>
              <a:rPr lang="en-US" dirty="0"/>
              <a:t>drop if _merge != 3</a:t>
            </a:r>
          </a:p>
        </p:txBody>
      </p:sp>
    </p:spTree>
    <p:extLst>
      <p:ext uri="{BB962C8B-B14F-4D97-AF65-F5344CB8AC3E}">
        <p14:creationId xmlns:p14="http://schemas.microsoft.com/office/powerpoint/2010/main" val="6855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variable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we are left with only matched observations</a:t>
            </a:r>
            <a:endParaRPr lang="en-US" dirty="0"/>
          </a:p>
          <a:p>
            <a:pPr marL="0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+-------------------------------------------------------------------+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  id   female   read   math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race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_merge 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|-------------------------------------------------------------------|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1. |  68        0     73     71       .   white   middle   matched (3) 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2. |  95        0     73     71       .   white     high   matched (3) 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3. | 100        1      .     71      71   white     high   matched (3) 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4. | 132        0     73     73       .   white   middle   matched (3) |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+-------------------------------------------------------------------+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By-group processing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</a:t>
            </a:r>
            <a:r>
              <a:rPr lang="en-US" b="1" i="1" dirty="0" err="1" smtClean="0"/>
              <a:t>varlist</a:t>
            </a:r>
            <a:r>
              <a:rPr lang="en-US" b="1" dirty="0" smtClean="0"/>
              <a:t>:</a:t>
            </a:r>
            <a:r>
              <a:rPr lang="en-US" dirty="0" smtClean="0"/>
              <a:t>	execute command for each</a:t>
            </a:r>
          </a:p>
          <a:p>
            <a:r>
              <a:rPr lang="en-US" dirty="0"/>
              <a:t>	</a:t>
            </a:r>
            <a:r>
              <a:rPr lang="en-US" dirty="0" smtClean="0"/>
              <a:t>	grouping of </a:t>
            </a:r>
            <a:r>
              <a:rPr lang="en-US" i="1" dirty="0" err="1" smtClean="0"/>
              <a:t>varlist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4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2634</TotalTime>
  <Words>9356</Words>
  <Application>Microsoft Office PowerPoint</Application>
  <PresentationFormat>Widescreen</PresentationFormat>
  <Paragraphs>1559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5" baseType="lpstr">
      <vt:lpstr>Arial</vt:lpstr>
      <vt:lpstr>Courier New</vt:lpstr>
      <vt:lpstr>Gill Sans MT</vt:lpstr>
      <vt:lpstr>Parcel</vt:lpstr>
      <vt:lpstr>Introduction to stata</vt:lpstr>
      <vt:lpstr>Purpose of the seminar</vt:lpstr>
      <vt:lpstr>STATA</vt:lpstr>
      <vt:lpstr>What is stata?</vt:lpstr>
      <vt:lpstr>STATA: Advantages</vt:lpstr>
      <vt:lpstr>STATA: DISADVANTAGES</vt:lpstr>
      <vt:lpstr>Acquiring and USING stata at ucla</vt:lpstr>
      <vt:lpstr>NAVIGATING stata’s interface</vt:lpstr>
      <vt:lpstr>Command window</vt:lpstr>
      <vt:lpstr>Variables window</vt:lpstr>
      <vt:lpstr>Properties window</vt:lpstr>
      <vt:lpstr>Review Window</vt:lpstr>
      <vt:lpstr>Working directory</vt:lpstr>
      <vt:lpstr>Stata menus</vt:lpstr>
      <vt:lpstr>Do-files</vt:lpstr>
      <vt:lpstr>Do-files are scripts of commands</vt:lpstr>
      <vt:lpstr>Opening the do-file editor</vt:lpstr>
      <vt:lpstr>Syntax highlighting</vt:lpstr>
      <vt:lpstr>Running commands from the do-file</vt:lpstr>
      <vt:lpstr>COMMENTS</vt:lpstr>
      <vt:lpstr>Continuation lines</vt:lpstr>
      <vt:lpstr>Importing data</vt:lpstr>
      <vt:lpstr>Stata .dta files</vt:lpstr>
      <vt:lpstr>Loading and saving .dta files</vt:lpstr>
      <vt:lpstr>Clearing memory</vt:lpstr>
      <vt:lpstr>Importing excel data sets</vt:lpstr>
      <vt:lpstr>IMPORTing .csv data sets</vt:lpstr>
      <vt:lpstr>Using the menu to import EXCEL and .csv data</vt:lpstr>
      <vt:lpstr>preparing data for import</vt:lpstr>
      <vt:lpstr>HELP files and stata syntax</vt:lpstr>
      <vt:lpstr>Help files</vt:lpstr>
      <vt:lpstr>Help file: Title section</vt:lpstr>
      <vt:lpstr>Help file: Syntax section</vt:lpstr>
      <vt:lpstr>HELP FILE: THE REST</vt:lpstr>
      <vt:lpstr>Getting to know your data</vt:lpstr>
      <vt:lpstr>vIEWING data</vt:lpstr>
      <vt:lpstr>Seminar dataset</vt:lpstr>
      <vt:lpstr>Browsing the dataset</vt:lpstr>
      <vt:lpstr>Listing observations</vt:lpstr>
      <vt:lpstr>Selecting observations</vt:lpstr>
      <vt:lpstr>Selecting by observation number with in</vt:lpstr>
      <vt:lpstr>Selecting by condition with if</vt:lpstr>
      <vt:lpstr>Stata logical and relational operators</vt:lpstr>
      <vt:lpstr>Exploring data</vt:lpstr>
      <vt:lpstr>explore your data before analysis</vt:lpstr>
      <vt:lpstr>USE describe TO GET VARIABLE PROPERTIES</vt:lpstr>
      <vt:lpstr>Use codebook to inspect variable values</vt:lpstr>
      <vt:lpstr>summarizing continuous variables</vt:lpstr>
      <vt:lpstr>detailed summaries</vt:lpstr>
      <vt:lpstr>tabulating frequencies of categorical variables</vt:lpstr>
      <vt:lpstr>two-way tabulations</vt:lpstr>
      <vt:lpstr>Data visualization</vt:lpstr>
      <vt:lpstr>data visualization</vt:lpstr>
      <vt:lpstr>histograms</vt:lpstr>
      <vt:lpstr>histogram options</vt:lpstr>
      <vt:lpstr>boxplots</vt:lpstr>
      <vt:lpstr>scatter plots</vt:lpstr>
      <vt:lpstr>bar graphs to visualize frequencies</vt:lpstr>
      <vt:lpstr>two-way bar graphs</vt:lpstr>
      <vt:lpstr>two-way, layered graphics</vt:lpstr>
      <vt:lpstr>layered graph example 1</vt:lpstr>
      <vt:lpstr>layered graph example 2</vt:lpstr>
      <vt:lpstr>data management</vt:lpstr>
      <vt:lpstr>creating,transforming, and labeling variables</vt:lpstr>
      <vt:lpstr>generating variables</vt:lpstr>
      <vt:lpstr>replacing values</vt:lpstr>
      <vt:lpstr>creating dummy indicators</vt:lpstr>
      <vt:lpstr>extended generation of variables</vt:lpstr>
      <vt:lpstr>renaming and recoding variables</vt:lpstr>
      <vt:lpstr>labeling variables (1)</vt:lpstr>
      <vt:lpstr>labeling variables (1)</vt:lpstr>
      <vt:lpstr>labeling values</vt:lpstr>
      <vt:lpstr>listing value label sets (1)</vt:lpstr>
      <vt:lpstr>listing value label sets (2)</vt:lpstr>
      <vt:lpstr>encoding string variables into numeric (1)</vt:lpstr>
      <vt:lpstr>encoding string variables into numeric (2)</vt:lpstr>
      <vt:lpstr>Dataset operations</vt:lpstr>
      <vt:lpstr>shortcuts for lists of variables (1)</vt:lpstr>
      <vt:lpstr>shortcuts for lists of variables (2)</vt:lpstr>
      <vt:lpstr>ordering variables</vt:lpstr>
      <vt:lpstr>save your data before making big changes</vt:lpstr>
      <vt:lpstr>keeping and dropping variables</vt:lpstr>
      <vt:lpstr>keeping and dropping observations</vt:lpstr>
      <vt:lpstr>sorting data (1)</vt:lpstr>
      <vt:lpstr>sorting data (2)</vt:lpstr>
      <vt:lpstr>sorting data (3)</vt:lpstr>
      <vt:lpstr>data management exercises (1)</vt:lpstr>
      <vt:lpstr>data management exercises (2)</vt:lpstr>
      <vt:lpstr>data management exercises (3)</vt:lpstr>
      <vt:lpstr>data management exercises (4)</vt:lpstr>
      <vt:lpstr>combining datasets</vt:lpstr>
      <vt:lpstr>appending datasets</vt:lpstr>
      <vt:lpstr>appending datasets</vt:lpstr>
      <vt:lpstr>merging datasets (1)</vt:lpstr>
      <vt:lpstr>merging datasets (2)</vt:lpstr>
      <vt:lpstr>merging datasets (3)</vt:lpstr>
      <vt:lpstr>merge variable (1)</vt:lpstr>
      <vt:lpstr>merge variable (2)</vt:lpstr>
      <vt:lpstr>By-group processing</vt:lpstr>
      <vt:lpstr>Processing by group</vt:lpstr>
      <vt:lpstr>Examples of by-group operations (1)</vt:lpstr>
      <vt:lpstr>Examples of by-group operations (2)</vt:lpstr>
      <vt:lpstr>Examples of by-group operations (3)</vt:lpstr>
      <vt:lpstr>Examples of by-group operations (4)</vt:lpstr>
      <vt:lpstr>Examples of by-group operations (5)</vt:lpstr>
      <vt:lpstr>basic statistical analysis</vt:lpstr>
      <vt:lpstr>analysis of continuous, normally distributed outcomes</vt:lpstr>
      <vt:lpstr>means and confidence intervals (1)</vt:lpstr>
      <vt:lpstr>means and confidence intervals (2)</vt:lpstr>
      <vt:lpstr>t-tests test whether the means are different between 2 groups</vt:lpstr>
      <vt:lpstr>independent samples t-test example</vt:lpstr>
      <vt:lpstr>paired samples t-test (1)</vt:lpstr>
      <vt:lpstr>paired samples t-test example</vt:lpstr>
      <vt:lpstr>analysis of variance</vt:lpstr>
      <vt:lpstr>ANOVA example</vt:lpstr>
      <vt:lpstr>correlation (1)</vt:lpstr>
      <vt:lpstr>correlation (2)</vt:lpstr>
      <vt:lpstr>linear regression</vt:lpstr>
      <vt:lpstr>linear regression example</vt:lpstr>
      <vt:lpstr>estimating statistics based on a model</vt:lpstr>
      <vt:lpstr>postestimation example 1</vt:lpstr>
      <vt:lpstr>postestimation example 2</vt:lpstr>
      <vt:lpstr>analysis of categorical outcomes</vt:lpstr>
      <vt:lpstr> chi-square test of independence</vt:lpstr>
      <vt:lpstr>logistic regression</vt:lpstr>
      <vt:lpstr>logistic regression example</vt:lpstr>
      <vt:lpstr>additional resources for learning stata</vt:lpstr>
      <vt:lpstr>idre statistical consulting website</vt:lpstr>
      <vt:lpstr>idre statistical consulting website stata pages</vt:lpstr>
      <vt:lpstr>external resources</vt:lpstr>
      <vt:lpstr>end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stats</dc:creator>
  <cp:lastModifiedBy>STAT</cp:lastModifiedBy>
  <cp:revision>427</cp:revision>
  <dcterms:created xsi:type="dcterms:W3CDTF">2017-05-08T02:46:06Z</dcterms:created>
  <dcterms:modified xsi:type="dcterms:W3CDTF">2018-09-28T05:24:31Z</dcterms:modified>
</cp:coreProperties>
</file>